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4"/>
  </p:sldMasterIdLst>
  <p:notesMasterIdLst>
    <p:notesMasterId r:id="rId24"/>
  </p:notesMasterIdLst>
  <p:handoutMasterIdLst>
    <p:handoutMasterId r:id="rId25"/>
  </p:handoutMasterIdLst>
  <p:sldIdLst>
    <p:sldId id="256" r:id="rId5"/>
    <p:sldId id="428" r:id="rId6"/>
    <p:sldId id="475" r:id="rId7"/>
    <p:sldId id="478" r:id="rId8"/>
    <p:sldId id="454" r:id="rId9"/>
    <p:sldId id="2710" r:id="rId10"/>
    <p:sldId id="2712" r:id="rId11"/>
    <p:sldId id="2711" r:id="rId12"/>
    <p:sldId id="2713" r:id="rId13"/>
    <p:sldId id="2714" r:id="rId14"/>
    <p:sldId id="2715" r:id="rId15"/>
    <p:sldId id="479" r:id="rId16"/>
    <p:sldId id="480" r:id="rId17"/>
    <p:sldId id="481" r:id="rId18"/>
    <p:sldId id="482" r:id="rId19"/>
    <p:sldId id="483" r:id="rId20"/>
    <p:sldId id="484" r:id="rId21"/>
    <p:sldId id="485" r:id="rId22"/>
    <p:sldId id="26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58C378C-1D05-4B8A-BFF2-ADD3B8601683}">
          <p14:sldIdLst>
            <p14:sldId id="256"/>
            <p14:sldId id="428"/>
            <p14:sldId id="475"/>
            <p14:sldId id="478"/>
            <p14:sldId id="454"/>
            <p14:sldId id="2710"/>
            <p14:sldId id="2712"/>
            <p14:sldId id="2711"/>
            <p14:sldId id="2713"/>
            <p14:sldId id="2714"/>
            <p14:sldId id="2715"/>
            <p14:sldId id="479"/>
            <p14:sldId id="480"/>
            <p14:sldId id="481"/>
            <p14:sldId id="482"/>
            <p14:sldId id="483"/>
            <p14:sldId id="484"/>
            <p14:sldId id="485"/>
            <p14:sldId id="26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isha" initials="R" lastIdx="17" clrIdx="0">
    <p:extLst>
      <p:ext uri="{19B8F6BF-5375-455C-9EA6-DF929625EA0E}">
        <p15:presenceInfo xmlns:p15="http://schemas.microsoft.com/office/powerpoint/2012/main" userId="f30cddd6d6a48a6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B34"/>
    <a:srgbClr val="60C659"/>
    <a:srgbClr val="0B5232"/>
    <a:srgbClr val="166439"/>
    <a:srgbClr val="5EC458"/>
    <a:srgbClr val="024930"/>
    <a:srgbClr val="3A9448"/>
    <a:srgbClr val="459528"/>
    <a:srgbClr val="2A4F1D"/>
    <a:srgbClr val="7FBE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EF00EF-601C-4372-A8DC-6B4C6C4479A9}" v="5" dt="2026-08-12T16:45:47.792"/>
  </p1510:revLst>
</p1510:revInfo>
</file>

<file path=ppt/tableStyles.xml><?xml version="1.0" encoding="utf-8"?>
<a:tblStyleLst xmlns:a="http://schemas.openxmlformats.org/drawingml/2006/main" def="{5C22544A-7EE6-4342-B048-85BDC9FD1C3A}">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63" autoAdjust="0"/>
    <p:restoredTop sz="80993" autoAdjust="0"/>
  </p:normalViewPr>
  <p:slideViewPr>
    <p:cSldViewPr snapToGrid="0">
      <p:cViewPr varScale="1">
        <p:scale>
          <a:sx n="89" d="100"/>
          <a:sy n="89" d="100"/>
        </p:scale>
        <p:origin x="1674" y="96"/>
      </p:cViewPr>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EAAA98-6A53-407E-AAB8-3C23538A23B4}" type="doc">
      <dgm:prSet loTypeId="urn:microsoft.com/office/officeart/2008/layout/LinedList" loCatId="list" qsTypeId="urn:microsoft.com/office/officeart/2005/8/quickstyle/simple1#1" qsCatId="simple" csTypeId="urn:microsoft.com/office/officeart/2005/8/colors/accent1_2#1" csCatId="accent1" phldr="1"/>
      <dgm:spPr/>
      <dgm:t>
        <a:bodyPr/>
        <a:lstStyle/>
        <a:p>
          <a:endParaRPr lang="en-US"/>
        </a:p>
      </dgm:t>
    </dgm:pt>
    <dgm:pt modelId="{94AE1C8C-A9D3-4F4C-9122-F1E0D5C45F81}">
      <dgm:prSet phldrT="[Text]" custT="1"/>
      <dgm:spPr/>
      <dgm:t>
        <a:bodyPr/>
        <a:lstStyle/>
        <a:p>
          <a:r>
            <a:rPr lang="en-US" sz="1800" dirty="0"/>
            <a:t>CARELON</a:t>
          </a:r>
        </a:p>
        <a:p>
          <a:r>
            <a:rPr lang="en-US" sz="1600" dirty="0"/>
            <a:t>Driven by Modality + IGRT and special codes.</a:t>
          </a:r>
        </a:p>
        <a:p>
          <a:r>
            <a:rPr lang="en-US" sz="1600" dirty="0"/>
            <a:t>All 3 daily treatment codes are included on non-stereotactic cases.</a:t>
          </a:r>
        </a:p>
      </dgm:t>
    </dgm:pt>
    <dgm:pt modelId="{A9C62DFB-2AA8-46F8-B6B6-E5FACA093467}" type="parTrans" cxnId="{3DBF1341-831E-400E-A0A4-C2921673894D}">
      <dgm:prSet/>
      <dgm:spPr/>
      <dgm:t>
        <a:bodyPr/>
        <a:lstStyle/>
        <a:p>
          <a:endParaRPr lang="en-US"/>
        </a:p>
      </dgm:t>
    </dgm:pt>
    <dgm:pt modelId="{63B33E3E-E94C-49FD-9F81-EFE432DDA7A8}" type="sibTrans" cxnId="{3DBF1341-831E-400E-A0A4-C2921673894D}">
      <dgm:prSet/>
      <dgm:spPr/>
      <dgm:t>
        <a:bodyPr/>
        <a:lstStyle/>
        <a:p>
          <a:endParaRPr lang="en-US"/>
        </a:p>
      </dgm:t>
    </dgm:pt>
    <dgm:pt modelId="{7B7B721F-143C-42BD-B66A-5938330FEA9D}">
      <dgm:prSet phldrT="[Text]" custT="1"/>
      <dgm:spPr/>
      <dgm:t>
        <a:bodyPr/>
        <a:lstStyle/>
        <a:p>
          <a:r>
            <a:rPr lang="en-US" sz="1800" dirty="0"/>
            <a:t>UNITED HEALTHCARE</a:t>
          </a:r>
        </a:p>
        <a:p>
          <a:r>
            <a:rPr lang="en-US" sz="1600" dirty="0"/>
            <a:t>Requires auth for daily treatment code + IGRT + specials.</a:t>
          </a:r>
        </a:p>
        <a:p>
          <a:r>
            <a:rPr lang="en-US" sz="1600" dirty="0"/>
            <a:t>Focused on fraction count more than level of treatment.</a:t>
          </a:r>
        </a:p>
      </dgm:t>
    </dgm:pt>
    <dgm:pt modelId="{DF7C8A2F-D42E-482F-876D-BB4A41EF5866}" type="parTrans" cxnId="{6A9C61CA-5B7B-4C07-806F-F02BFBB11FC4}">
      <dgm:prSet/>
      <dgm:spPr/>
      <dgm:t>
        <a:bodyPr/>
        <a:lstStyle/>
        <a:p>
          <a:endParaRPr lang="en-US"/>
        </a:p>
      </dgm:t>
    </dgm:pt>
    <dgm:pt modelId="{C82D5FFA-E3EF-4FEA-84FD-545E53039655}" type="sibTrans" cxnId="{6A9C61CA-5B7B-4C07-806F-F02BFBB11FC4}">
      <dgm:prSet/>
      <dgm:spPr/>
      <dgm:t>
        <a:bodyPr/>
        <a:lstStyle/>
        <a:p>
          <a:endParaRPr lang="en-US"/>
        </a:p>
      </dgm:t>
    </dgm:pt>
    <dgm:pt modelId="{BC06AFED-4B6D-41FE-8511-12C823AB9A94}">
      <dgm:prSet phldrT="[Text]" custT="1"/>
      <dgm:spPr/>
      <dgm:t>
        <a:bodyPr/>
        <a:lstStyle/>
        <a:p>
          <a:r>
            <a:rPr lang="en-US" sz="1800" dirty="0"/>
            <a:t>EVOLENT</a:t>
          </a:r>
        </a:p>
        <a:p>
          <a:r>
            <a:rPr lang="en-US" sz="1600" dirty="0"/>
            <a:t>The last policy update was made in June 2025 with a 1/1/26 effective date.</a:t>
          </a:r>
        </a:p>
        <a:p>
          <a:r>
            <a:rPr lang="en-US" sz="1600" dirty="0"/>
            <a:t>All decisions are modality-driven in the current policy.</a:t>
          </a:r>
        </a:p>
      </dgm:t>
    </dgm:pt>
    <dgm:pt modelId="{2A6E2733-20EA-4147-B271-9AA3F3527F84}" type="parTrans" cxnId="{DDCBD55F-8F78-479A-8069-31700AC97D49}">
      <dgm:prSet/>
      <dgm:spPr/>
      <dgm:t>
        <a:bodyPr/>
        <a:lstStyle/>
        <a:p>
          <a:endParaRPr lang="en-US"/>
        </a:p>
      </dgm:t>
    </dgm:pt>
    <dgm:pt modelId="{5CC5B3E1-8FE4-4759-907C-E4B67CEA4603}" type="sibTrans" cxnId="{DDCBD55F-8F78-479A-8069-31700AC97D49}">
      <dgm:prSet/>
      <dgm:spPr/>
      <dgm:t>
        <a:bodyPr/>
        <a:lstStyle/>
        <a:p>
          <a:endParaRPr lang="en-US"/>
        </a:p>
      </dgm:t>
    </dgm:pt>
    <dgm:pt modelId="{E2448AA1-C93E-4CA6-A603-EB7E5B83B916}" type="pres">
      <dgm:prSet presAssocID="{28EAAA98-6A53-407E-AAB8-3C23538A23B4}" presName="vert0" presStyleCnt="0">
        <dgm:presLayoutVars>
          <dgm:dir/>
          <dgm:animOne val="branch"/>
          <dgm:animLvl val="lvl"/>
        </dgm:presLayoutVars>
      </dgm:prSet>
      <dgm:spPr/>
    </dgm:pt>
    <dgm:pt modelId="{86CB7109-6B29-4119-8A58-054104C320E5}" type="pres">
      <dgm:prSet presAssocID="{94AE1C8C-A9D3-4F4C-9122-F1E0D5C45F81}" presName="thickLine" presStyleLbl="alignNode1" presStyleIdx="0" presStyleCnt="3"/>
      <dgm:spPr/>
    </dgm:pt>
    <dgm:pt modelId="{FF076715-B822-496B-90BB-AA34E2123E76}" type="pres">
      <dgm:prSet presAssocID="{94AE1C8C-A9D3-4F4C-9122-F1E0D5C45F81}" presName="horz1" presStyleCnt="0"/>
      <dgm:spPr/>
    </dgm:pt>
    <dgm:pt modelId="{0905F632-9652-47E6-A6E9-47F7807D4117}" type="pres">
      <dgm:prSet presAssocID="{94AE1C8C-A9D3-4F4C-9122-F1E0D5C45F81}" presName="tx1" presStyleLbl="revTx" presStyleIdx="0" presStyleCnt="3"/>
      <dgm:spPr/>
    </dgm:pt>
    <dgm:pt modelId="{E3110F42-A541-4B2E-89C0-FD2462F91D23}" type="pres">
      <dgm:prSet presAssocID="{94AE1C8C-A9D3-4F4C-9122-F1E0D5C45F81}" presName="vert1" presStyleCnt="0"/>
      <dgm:spPr/>
    </dgm:pt>
    <dgm:pt modelId="{9DC1BE37-2841-4A56-AE71-F7805C9F012D}" type="pres">
      <dgm:prSet presAssocID="{7B7B721F-143C-42BD-B66A-5938330FEA9D}" presName="thickLine" presStyleLbl="alignNode1" presStyleIdx="1" presStyleCnt="3"/>
      <dgm:spPr/>
    </dgm:pt>
    <dgm:pt modelId="{B71ECC26-FEF6-48F5-83D3-0353128EE750}" type="pres">
      <dgm:prSet presAssocID="{7B7B721F-143C-42BD-B66A-5938330FEA9D}" presName="horz1" presStyleCnt="0"/>
      <dgm:spPr/>
    </dgm:pt>
    <dgm:pt modelId="{72A98D2D-D0A3-414F-AD6B-4EC7B9989CC2}" type="pres">
      <dgm:prSet presAssocID="{7B7B721F-143C-42BD-B66A-5938330FEA9D}" presName="tx1" presStyleLbl="revTx" presStyleIdx="1" presStyleCnt="3"/>
      <dgm:spPr/>
    </dgm:pt>
    <dgm:pt modelId="{93F8B813-9C2F-4CB7-A5BF-DE2522EB0BB9}" type="pres">
      <dgm:prSet presAssocID="{7B7B721F-143C-42BD-B66A-5938330FEA9D}" presName="vert1" presStyleCnt="0"/>
      <dgm:spPr/>
    </dgm:pt>
    <dgm:pt modelId="{624D93C8-124B-4BE0-8303-47DD6699A79D}" type="pres">
      <dgm:prSet presAssocID="{BC06AFED-4B6D-41FE-8511-12C823AB9A94}" presName="thickLine" presStyleLbl="alignNode1" presStyleIdx="2" presStyleCnt="3"/>
      <dgm:spPr/>
    </dgm:pt>
    <dgm:pt modelId="{BBF6E291-4C49-44E8-AC8C-9382D7C66BC6}" type="pres">
      <dgm:prSet presAssocID="{BC06AFED-4B6D-41FE-8511-12C823AB9A94}" presName="horz1" presStyleCnt="0"/>
      <dgm:spPr/>
    </dgm:pt>
    <dgm:pt modelId="{39F8E9A5-AF85-4047-9CC5-FD7B022DCDA5}" type="pres">
      <dgm:prSet presAssocID="{BC06AFED-4B6D-41FE-8511-12C823AB9A94}" presName="tx1" presStyleLbl="revTx" presStyleIdx="2" presStyleCnt="3"/>
      <dgm:spPr/>
    </dgm:pt>
    <dgm:pt modelId="{AFC8D1A9-D18C-4DA4-81F4-395EC3E146FA}" type="pres">
      <dgm:prSet presAssocID="{BC06AFED-4B6D-41FE-8511-12C823AB9A94}" presName="vert1" presStyleCnt="0"/>
      <dgm:spPr/>
    </dgm:pt>
  </dgm:ptLst>
  <dgm:cxnLst>
    <dgm:cxn modelId="{A3DCAB07-E21C-4309-B6E7-0F39B8BB1F8F}" type="presOf" srcId="{94AE1C8C-A9D3-4F4C-9122-F1E0D5C45F81}" destId="{0905F632-9652-47E6-A6E9-47F7807D4117}" srcOrd="0" destOrd="0" presId="urn:microsoft.com/office/officeart/2008/layout/LinedList"/>
    <dgm:cxn modelId="{DDCBD55F-8F78-479A-8069-31700AC97D49}" srcId="{28EAAA98-6A53-407E-AAB8-3C23538A23B4}" destId="{BC06AFED-4B6D-41FE-8511-12C823AB9A94}" srcOrd="2" destOrd="0" parTransId="{2A6E2733-20EA-4147-B271-9AA3F3527F84}" sibTransId="{5CC5B3E1-8FE4-4759-907C-E4B67CEA4603}"/>
    <dgm:cxn modelId="{3DBF1341-831E-400E-A0A4-C2921673894D}" srcId="{28EAAA98-6A53-407E-AAB8-3C23538A23B4}" destId="{94AE1C8C-A9D3-4F4C-9122-F1E0D5C45F81}" srcOrd="0" destOrd="0" parTransId="{A9C62DFB-2AA8-46F8-B6B6-E5FACA093467}" sibTransId="{63B33E3E-E94C-49FD-9F81-EFE432DDA7A8}"/>
    <dgm:cxn modelId="{1D24FB68-3974-42B6-95AE-589894DD6ADD}" type="presOf" srcId="{7B7B721F-143C-42BD-B66A-5938330FEA9D}" destId="{72A98D2D-D0A3-414F-AD6B-4EC7B9989CC2}" srcOrd="0" destOrd="0" presId="urn:microsoft.com/office/officeart/2008/layout/LinedList"/>
    <dgm:cxn modelId="{A838E196-B691-4883-99EB-03A3D19293FD}" type="presOf" srcId="{28EAAA98-6A53-407E-AAB8-3C23538A23B4}" destId="{E2448AA1-C93E-4CA6-A603-EB7E5B83B916}" srcOrd="0" destOrd="0" presId="urn:microsoft.com/office/officeart/2008/layout/LinedList"/>
    <dgm:cxn modelId="{27AB0AB9-D7AF-4193-8103-B474D1D6EB21}" type="presOf" srcId="{BC06AFED-4B6D-41FE-8511-12C823AB9A94}" destId="{39F8E9A5-AF85-4047-9CC5-FD7B022DCDA5}" srcOrd="0" destOrd="0" presId="urn:microsoft.com/office/officeart/2008/layout/LinedList"/>
    <dgm:cxn modelId="{6A9C61CA-5B7B-4C07-806F-F02BFBB11FC4}" srcId="{28EAAA98-6A53-407E-AAB8-3C23538A23B4}" destId="{7B7B721F-143C-42BD-B66A-5938330FEA9D}" srcOrd="1" destOrd="0" parTransId="{DF7C8A2F-D42E-482F-876D-BB4A41EF5866}" sibTransId="{C82D5FFA-E3EF-4FEA-84FD-545E53039655}"/>
    <dgm:cxn modelId="{2008AB00-60B2-480D-AE3F-7006ADCDB787}" type="presParOf" srcId="{E2448AA1-C93E-4CA6-A603-EB7E5B83B916}" destId="{86CB7109-6B29-4119-8A58-054104C320E5}" srcOrd="0" destOrd="0" presId="urn:microsoft.com/office/officeart/2008/layout/LinedList"/>
    <dgm:cxn modelId="{A5F9F479-4B42-4E5C-9F29-25CDA89AFA3F}" type="presParOf" srcId="{E2448AA1-C93E-4CA6-A603-EB7E5B83B916}" destId="{FF076715-B822-496B-90BB-AA34E2123E76}" srcOrd="1" destOrd="0" presId="urn:microsoft.com/office/officeart/2008/layout/LinedList"/>
    <dgm:cxn modelId="{BE092C90-12E1-4108-8620-F22AEE6222C2}" type="presParOf" srcId="{FF076715-B822-496B-90BB-AA34E2123E76}" destId="{0905F632-9652-47E6-A6E9-47F7807D4117}" srcOrd="0" destOrd="0" presId="urn:microsoft.com/office/officeart/2008/layout/LinedList"/>
    <dgm:cxn modelId="{3662B7BB-A8AD-4BE1-B71F-581F0A510C9D}" type="presParOf" srcId="{FF076715-B822-496B-90BB-AA34E2123E76}" destId="{E3110F42-A541-4B2E-89C0-FD2462F91D23}" srcOrd="1" destOrd="0" presId="urn:microsoft.com/office/officeart/2008/layout/LinedList"/>
    <dgm:cxn modelId="{F5D91CAD-1B75-48CF-A73C-85837420C4C8}" type="presParOf" srcId="{E2448AA1-C93E-4CA6-A603-EB7E5B83B916}" destId="{9DC1BE37-2841-4A56-AE71-F7805C9F012D}" srcOrd="2" destOrd="0" presId="urn:microsoft.com/office/officeart/2008/layout/LinedList"/>
    <dgm:cxn modelId="{108E6EF4-9D27-4E86-8BEE-C932BD8520ED}" type="presParOf" srcId="{E2448AA1-C93E-4CA6-A603-EB7E5B83B916}" destId="{B71ECC26-FEF6-48F5-83D3-0353128EE750}" srcOrd="3" destOrd="0" presId="urn:microsoft.com/office/officeart/2008/layout/LinedList"/>
    <dgm:cxn modelId="{B6904E27-EE92-48D3-8881-ED67CD1FCB59}" type="presParOf" srcId="{B71ECC26-FEF6-48F5-83D3-0353128EE750}" destId="{72A98D2D-D0A3-414F-AD6B-4EC7B9989CC2}" srcOrd="0" destOrd="0" presId="urn:microsoft.com/office/officeart/2008/layout/LinedList"/>
    <dgm:cxn modelId="{59625215-2B4C-47A2-BFA6-99A063953DF3}" type="presParOf" srcId="{B71ECC26-FEF6-48F5-83D3-0353128EE750}" destId="{93F8B813-9C2F-4CB7-A5BF-DE2522EB0BB9}" srcOrd="1" destOrd="0" presId="urn:microsoft.com/office/officeart/2008/layout/LinedList"/>
    <dgm:cxn modelId="{4CA0BB67-B761-447E-862A-49D25629829A}" type="presParOf" srcId="{E2448AA1-C93E-4CA6-A603-EB7E5B83B916}" destId="{624D93C8-124B-4BE0-8303-47DD6699A79D}" srcOrd="4" destOrd="0" presId="urn:microsoft.com/office/officeart/2008/layout/LinedList"/>
    <dgm:cxn modelId="{8BA0146D-06D2-4D46-B715-3FC78F25988E}" type="presParOf" srcId="{E2448AA1-C93E-4CA6-A603-EB7E5B83B916}" destId="{BBF6E291-4C49-44E8-AC8C-9382D7C66BC6}" srcOrd="5" destOrd="0" presId="urn:microsoft.com/office/officeart/2008/layout/LinedList"/>
    <dgm:cxn modelId="{627BA25E-A22A-4019-A263-31AA8952A846}" type="presParOf" srcId="{BBF6E291-4C49-44E8-AC8C-9382D7C66BC6}" destId="{39F8E9A5-AF85-4047-9CC5-FD7B022DCDA5}" srcOrd="0" destOrd="0" presId="urn:microsoft.com/office/officeart/2008/layout/LinedList"/>
    <dgm:cxn modelId="{5EE86B8B-8F56-4EF7-871A-6D73FB1A107B}" type="presParOf" srcId="{BBF6E291-4C49-44E8-AC8C-9382D7C66BC6}" destId="{AFC8D1A9-D18C-4DA4-81F4-395EC3E146F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CB7109-6B29-4119-8A58-054104C320E5}">
      <dsp:nvSpPr>
        <dsp:cNvPr id="0" name=""/>
        <dsp:cNvSpPr/>
      </dsp:nvSpPr>
      <dsp:spPr>
        <a:xfrm>
          <a:off x="0" y="2127"/>
          <a:ext cx="543972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05F632-9652-47E6-A6E9-47F7807D4117}">
      <dsp:nvSpPr>
        <dsp:cNvPr id="0" name=""/>
        <dsp:cNvSpPr/>
      </dsp:nvSpPr>
      <dsp:spPr>
        <a:xfrm>
          <a:off x="0" y="2127"/>
          <a:ext cx="5439727" cy="1451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CARELON</a:t>
          </a:r>
        </a:p>
        <a:p>
          <a:pPr marL="0" lvl="0" indent="0" algn="l" defTabSz="800100">
            <a:lnSpc>
              <a:spcPct val="90000"/>
            </a:lnSpc>
            <a:spcBef>
              <a:spcPct val="0"/>
            </a:spcBef>
            <a:spcAft>
              <a:spcPct val="35000"/>
            </a:spcAft>
            <a:buNone/>
          </a:pPr>
          <a:r>
            <a:rPr lang="en-US" sz="1600" kern="1200" dirty="0"/>
            <a:t>Driven by Modality + IGRT and special codes.</a:t>
          </a:r>
        </a:p>
        <a:p>
          <a:pPr marL="0" lvl="0" indent="0" algn="l" defTabSz="800100">
            <a:lnSpc>
              <a:spcPct val="90000"/>
            </a:lnSpc>
            <a:spcBef>
              <a:spcPct val="0"/>
            </a:spcBef>
            <a:spcAft>
              <a:spcPct val="35000"/>
            </a:spcAft>
            <a:buNone/>
          </a:pPr>
          <a:r>
            <a:rPr lang="en-US" sz="1600" kern="1200" dirty="0"/>
            <a:t>All 3 daily treatment codes are included on non-stereotactic cases.</a:t>
          </a:r>
        </a:p>
      </dsp:txBody>
      <dsp:txXfrm>
        <a:off x="0" y="2127"/>
        <a:ext cx="5439727" cy="1451047"/>
      </dsp:txXfrm>
    </dsp:sp>
    <dsp:sp modelId="{9DC1BE37-2841-4A56-AE71-F7805C9F012D}">
      <dsp:nvSpPr>
        <dsp:cNvPr id="0" name=""/>
        <dsp:cNvSpPr/>
      </dsp:nvSpPr>
      <dsp:spPr>
        <a:xfrm>
          <a:off x="0" y="1453175"/>
          <a:ext cx="543972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A98D2D-D0A3-414F-AD6B-4EC7B9989CC2}">
      <dsp:nvSpPr>
        <dsp:cNvPr id="0" name=""/>
        <dsp:cNvSpPr/>
      </dsp:nvSpPr>
      <dsp:spPr>
        <a:xfrm>
          <a:off x="0" y="1453175"/>
          <a:ext cx="5439727" cy="1451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UNITED HEALTHCARE</a:t>
          </a:r>
        </a:p>
        <a:p>
          <a:pPr marL="0" lvl="0" indent="0" algn="l" defTabSz="800100">
            <a:lnSpc>
              <a:spcPct val="90000"/>
            </a:lnSpc>
            <a:spcBef>
              <a:spcPct val="0"/>
            </a:spcBef>
            <a:spcAft>
              <a:spcPct val="35000"/>
            </a:spcAft>
            <a:buNone/>
          </a:pPr>
          <a:r>
            <a:rPr lang="en-US" sz="1600" kern="1200" dirty="0"/>
            <a:t>Requires auth for daily treatment code + IGRT + specials.</a:t>
          </a:r>
        </a:p>
        <a:p>
          <a:pPr marL="0" lvl="0" indent="0" algn="l" defTabSz="800100">
            <a:lnSpc>
              <a:spcPct val="90000"/>
            </a:lnSpc>
            <a:spcBef>
              <a:spcPct val="0"/>
            </a:spcBef>
            <a:spcAft>
              <a:spcPct val="35000"/>
            </a:spcAft>
            <a:buNone/>
          </a:pPr>
          <a:r>
            <a:rPr lang="en-US" sz="1600" kern="1200" dirty="0"/>
            <a:t>Focused on fraction count more than level of treatment.</a:t>
          </a:r>
        </a:p>
      </dsp:txBody>
      <dsp:txXfrm>
        <a:off x="0" y="1453175"/>
        <a:ext cx="5439727" cy="1451047"/>
      </dsp:txXfrm>
    </dsp:sp>
    <dsp:sp modelId="{624D93C8-124B-4BE0-8303-47DD6699A79D}">
      <dsp:nvSpPr>
        <dsp:cNvPr id="0" name=""/>
        <dsp:cNvSpPr/>
      </dsp:nvSpPr>
      <dsp:spPr>
        <a:xfrm>
          <a:off x="0" y="2904223"/>
          <a:ext cx="543972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F8E9A5-AF85-4047-9CC5-FD7B022DCDA5}">
      <dsp:nvSpPr>
        <dsp:cNvPr id="0" name=""/>
        <dsp:cNvSpPr/>
      </dsp:nvSpPr>
      <dsp:spPr>
        <a:xfrm>
          <a:off x="0" y="2904223"/>
          <a:ext cx="5439727" cy="1451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EVOLENT</a:t>
          </a:r>
        </a:p>
        <a:p>
          <a:pPr marL="0" lvl="0" indent="0" algn="l" defTabSz="800100">
            <a:lnSpc>
              <a:spcPct val="90000"/>
            </a:lnSpc>
            <a:spcBef>
              <a:spcPct val="0"/>
            </a:spcBef>
            <a:spcAft>
              <a:spcPct val="35000"/>
            </a:spcAft>
            <a:buNone/>
          </a:pPr>
          <a:r>
            <a:rPr lang="en-US" sz="1600" kern="1200" dirty="0"/>
            <a:t>The last policy update was made in June 2025 with a 1/1/26 effective date.</a:t>
          </a:r>
        </a:p>
        <a:p>
          <a:pPr marL="0" lvl="0" indent="0" algn="l" defTabSz="800100">
            <a:lnSpc>
              <a:spcPct val="90000"/>
            </a:lnSpc>
            <a:spcBef>
              <a:spcPct val="0"/>
            </a:spcBef>
            <a:spcAft>
              <a:spcPct val="35000"/>
            </a:spcAft>
            <a:buNone/>
          </a:pPr>
          <a:r>
            <a:rPr lang="en-US" sz="1600" kern="1200" dirty="0"/>
            <a:t>All decisions are modality-driven in the current policy.</a:t>
          </a:r>
        </a:p>
      </dsp:txBody>
      <dsp:txXfrm>
        <a:off x="0" y="2904223"/>
        <a:ext cx="5439727" cy="145104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523D2B9-F4C5-E1FD-65C5-E2F00937D8A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20E1AB8-F61E-2CD7-A598-F5B1BCEC61C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E5CAF0-B4D9-4241-8BC1-78D1E38512C4}" type="datetimeFigureOut">
              <a:rPr lang="en-US" smtClean="0"/>
              <a:t>8/14/2026</a:t>
            </a:fld>
            <a:endParaRPr lang="en-US"/>
          </a:p>
        </p:txBody>
      </p:sp>
      <p:sp>
        <p:nvSpPr>
          <p:cNvPr id="4" name="Footer Placeholder 3">
            <a:extLst>
              <a:ext uri="{FF2B5EF4-FFF2-40B4-BE49-F238E27FC236}">
                <a16:creationId xmlns:a16="http://schemas.microsoft.com/office/drawing/2014/main" id="{E21F9C0E-0E53-37F4-D8DE-2C81FA555BA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CPT codes are used with permission of the American Medical Association. ©Copyright American Medical Association 2025. All rights reserved.</a:t>
            </a:r>
          </a:p>
        </p:txBody>
      </p:sp>
      <p:sp>
        <p:nvSpPr>
          <p:cNvPr id="5" name="Slide Number Placeholder 4">
            <a:extLst>
              <a:ext uri="{FF2B5EF4-FFF2-40B4-BE49-F238E27FC236}">
                <a16:creationId xmlns:a16="http://schemas.microsoft.com/office/drawing/2014/main" id="{20675BDB-0A72-96E4-3B98-F99D30DC352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ABF1AB-1EA0-4B6F-B3CE-494C828CFBEE}" type="slidenum">
              <a:rPr lang="en-US" smtClean="0"/>
              <a:t>‹#›</a:t>
            </a:fld>
            <a:endParaRPr lang="en-US"/>
          </a:p>
        </p:txBody>
      </p:sp>
    </p:spTree>
    <p:extLst>
      <p:ext uri="{BB962C8B-B14F-4D97-AF65-F5344CB8AC3E}">
        <p14:creationId xmlns:p14="http://schemas.microsoft.com/office/powerpoint/2010/main" val="411007453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EB00DF-E0DF-4FA7-9D9B-850169D5D6B4}" type="datetimeFigureOut">
              <a:rPr lang="en-US" smtClean="0"/>
              <a:t>8/14/2026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t>CPT codes are used with permission of the American Medical Association. ©Copyright American Medical Association 2025. All rights reserved.</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1D0C3C-F9D7-4AB0-8C71-854A66F06404}" type="slidenum">
              <a:rPr lang="en-US" smtClean="0"/>
              <a:t>‹#›</a:t>
            </a:fld>
            <a:endParaRPr lang="en-US"/>
          </a:p>
        </p:txBody>
      </p:sp>
    </p:spTree>
    <p:extLst>
      <p:ext uri="{BB962C8B-B14F-4D97-AF65-F5344CB8AC3E}">
        <p14:creationId xmlns:p14="http://schemas.microsoft.com/office/powerpoint/2010/main" val="260117382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1D0C3C-F9D7-4AB0-8C71-854A66F06404}" type="slidenum">
              <a:rPr lang="en-US" smtClean="0"/>
              <a:t>1</a:t>
            </a:fld>
            <a:endParaRPr lang="en-US"/>
          </a:p>
        </p:txBody>
      </p:sp>
      <p:sp>
        <p:nvSpPr>
          <p:cNvPr id="5" name="Footer Placeholder 4">
            <a:extLst>
              <a:ext uri="{FF2B5EF4-FFF2-40B4-BE49-F238E27FC236}">
                <a16:creationId xmlns:a16="http://schemas.microsoft.com/office/drawing/2014/main" id="{7CC1D49B-C4A2-99A0-6B93-50CF1877B316}"/>
              </a:ext>
            </a:extLst>
          </p:cNvPr>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Tree>
    <p:extLst>
      <p:ext uri="{BB962C8B-B14F-4D97-AF65-F5344CB8AC3E}">
        <p14:creationId xmlns:p14="http://schemas.microsoft.com/office/powerpoint/2010/main" val="3104571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051C3-DBD8-1527-E46E-A9310EB7C1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BC1C6-A0A1-F820-6231-AD83711E5B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645C79-2031-84A7-5EC3-C43C2F6C6DFF}"/>
              </a:ext>
            </a:extLst>
          </p:cNvPr>
          <p:cNvSpPr>
            <a:spLocks noGrp="1"/>
          </p:cNvSpPr>
          <p:nvPr>
            <p:ph type="body" idx="1"/>
          </p:nvPr>
        </p:nvSpPr>
        <p:spPr/>
        <p:txBody>
          <a:bodyPr/>
          <a:lstStyle/>
          <a:p>
            <a:r>
              <a:rPr lang="en-US" dirty="0"/>
              <a:t>Again note auto or manual</a:t>
            </a:r>
          </a:p>
        </p:txBody>
      </p:sp>
      <p:sp>
        <p:nvSpPr>
          <p:cNvPr id="4" name="Footer Placeholder 3">
            <a:extLst>
              <a:ext uri="{FF2B5EF4-FFF2-40B4-BE49-F238E27FC236}">
                <a16:creationId xmlns:a16="http://schemas.microsoft.com/office/drawing/2014/main" id="{188F650C-D417-AB3A-0050-0FB7BD427193}"/>
              </a:ext>
            </a:extLst>
          </p:cNvPr>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
        <p:nvSpPr>
          <p:cNvPr id="5" name="Slide Number Placeholder 4">
            <a:extLst>
              <a:ext uri="{FF2B5EF4-FFF2-40B4-BE49-F238E27FC236}">
                <a16:creationId xmlns:a16="http://schemas.microsoft.com/office/drawing/2014/main" id="{37509CB8-2A3B-D1CF-105F-9C8A56C56CD3}"/>
              </a:ext>
            </a:extLst>
          </p:cNvPr>
          <p:cNvSpPr>
            <a:spLocks noGrp="1"/>
          </p:cNvSpPr>
          <p:nvPr>
            <p:ph type="sldNum" sz="quarter" idx="5"/>
          </p:nvPr>
        </p:nvSpPr>
        <p:spPr/>
        <p:txBody>
          <a:bodyPr/>
          <a:lstStyle/>
          <a:p>
            <a:fld id="{AB1D0C3C-F9D7-4AB0-8C71-854A66F06404}" type="slidenum">
              <a:rPr lang="en-US" smtClean="0"/>
              <a:t>15</a:t>
            </a:fld>
            <a:endParaRPr lang="en-US"/>
          </a:p>
        </p:txBody>
      </p:sp>
    </p:spTree>
    <p:extLst>
      <p:ext uri="{BB962C8B-B14F-4D97-AF65-F5344CB8AC3E}">
        <p14:creationId xmlns:p14="http://schemas.microsoft.com/office/powerpoint/2010/main" val="4265721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28FE9-E309-7C17-97BF-2F62546B4C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346BE2-FC80-04A6-E032-F9DAB7D988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A186AC-7A45-546D-2B44-A77C6A108FE5}"/>
              </a:ext>
            </a:extLst>
          </p:cNvPr>
          <p:cNvSpPr>
            <a:spLocks noGrp="1"/>
          </p:cNvSpPr>
          <p:nvPr>
            <p:ph type="body" idx="1"/>
          </p:nvPr>
        </p:nvSpPr>
        <p:spPr/>
        <p:txBody>
          <a:bodyPr/>
          <a:lstStyle/>
          <a:p>
            <a:r>
              <a:rPr lang="en-US" dirty="0"/>
              <a:t>Again note auto or manual</a:t>
            </a:r>
          </a:p>
        </p:txBody>
      </p:sp>
      <p:sp>
        <p:nvSpPr>
          <p:cNvPr id="4" name="Footer Placeholder 3">
            <a:extLst>
              <a:ext uri="{FF2B5EF4-FFF2-40B4-BE49-F238E27FC236}">
                <a16:creationId xmlns:a16="http://schemas.microsoft.com/office/drawing/2014/main" id="{DB841704-6887-369C-18EE-F669AB547ADB}"/>
              </a:ext>
            </a:extLst>
          </p:cNvPr>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
        <p:nvSpPr>
          <p:cNvPr id="5" name="Slide Number Placeholder 4">
            <a:extLst>
              <a:ext uri="{FF2B5EF4-FFF2-40B4-BE49-F238E27FC236}">
                <a16:creationId xmlns:a16="http://schemas.microsoft.com/office/drawing/2014/main" id="{D59EFC81-9ED3-EBAF-00AD-631FB159359D}"/>
              </a:ext>
            </a:extLst>
          </p:cNvPr>
          <p:cNvSpPr>
            <a:spLocks noGrp="1"/>
          </p:cNvSpPr>
          <p:nvPr>
            <p:ph type="sldNum" sz="quarter" idx="5"/>
          </p:nvPr>
        </p:nvSpPr>
        <p:spPr/>
        <p:txBody>
          <a:bodyPr/>
          <a:lstStyle/>
          <a:p>
            <a:fld id="{AB1D0C3C-F9D7-4AB0-8C71-854A66F06404}" type="slidenum">
              <a:rPr lang="en-US" smtClean="0"/>
              <a:t>16</a:t>
            </a:fld>
            <a:endParaRPr lang="en-US"/>
          </a:p>
        </p:txBody>
      </p:sp>
    </p:spTree>
    <p:extLst>
      <p:ext uri="{BB962C8B-B14F-4D97-AF65-F5344CB8AC3E}">
        <p14:creationId xmlns:p14="http://schemas.microsoft.com/office/powerpoint/2010/main" val="3917569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E4735-0B97-1B25-0AF0-43BBFEC5E1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A22819-DFDE-7AA2-F567-10C63C708C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85E119-F467-26DC-1BE7-42FE6BAA55F8}"/>
              </a:ext>
            </a:extLst>
          </p:cNvPr>
          <p:cNvSpPr>
            <a:spLocks noGrp="1"/>
          </p:cNvSpPr>
          <p:nvPr>
            <p:ph type="body" idx="1"/>
          </p:nvPr>
        </p:nvSpPr>
        <p:spPr/>
        <p:txBody>
          <a:bodyPr/>
          <a:lstStyle/>
          <a:p>
            <a:r>
              <a:rPr lang="en-US" dirty="0"/>
              <a:t>Again note auto or manual</a:t>
            </a:r>
          </a:p>
          <a:p>
            <a:r>
              <a:rPr lang="en-US" dirty="0"/>
              <a:t>* Documentation used for image guidance (CPT 77387), which requires review and approval by physician of images taken prior to the start of the next treatment fraction, is separate.</a:t>
            </a:r>
          </a:p>
        </p:txBody>
      </p:sp>
      <p:sp>
        <p:nvSpPr>
          <p:cNvPr id="4" name="Footer Placeholder 3">
            <a:extLst>
              <a:ext uri="{FF2B5EF4-FFF2-40B4-BE49-F238E27FC236}">
                <a16:creationId xmlns:a16="http://schemas.microsoft.com/office/drawing/2014/main" id="{2002F3E7-4106-E882-EF51-0A8783766CF7}"/>
              </a:ext>
            </a:extLst>
          </p:cNvPr>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
        <p:nvSpPr>
          <p:cNvPr id="5" name="Slide Number Placeholder 4">
            <a:extLst>
              <a:ext uri="{FF2B5EF4-FFF2-40B4-BE49-F238E27FC236}">
                <a16:creationId xmlns:a16="http://schemas.microsoft.com/office/drawing/2014/main" id="{93174FEF-B90C-0B0C-C7C9-0017B249732F}"/>
              </a:ext>
            </a:extLst>
          </p:cNvPr>
          <p:cNvSpPr>
            <a:spLocks noGrp="1"/>
          </p:cNvSpPr>
          <p:nvPr>
            <p:ph type="sldNum" sz="quarter" idx="5"/>
          </p:nvPr>
        </p:nvSpPr>
        <p:spPr/>
        <p:txBody>
          <a:bodyPr/>
          <a:lstStyle/>
          <a:p>
            <a:fld id="{AB1D0C3C-F9D7-4AB0-8C71-854A66F06404}" type="slidenum">
              <a:rPr lang="en-US" smtClean="0"/>
              <a:t>17</a:t>
            </a:fld>
            <a:endParaRPr lang="en-US"/>
          </a:p>
        </p:txBody>
      </p:sp>
    </p:spTree>
    <p:extLst>
      <p:ext uri="{BB962C8B-B14F-4D97-AF65-F5344CB8AC3E}">
        <p14:creationId xmlns:p14="http://schemas.microsoft.com/office/powerpoint/2010/main" val="9856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D2CEA-28C7-6942-5309-0CEBFE351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02F49-AE2C-71F0-BFBD-3C4AA6D6C3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0B13E2-F280-E9D8-D025-8EB7E47231C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Evicore</a:t>
            </a:r>
            <a:r>
              <a:rPr lang="en-US" dirty="0"/>
              <a:t> is approving </a:t>
            </a:r>
            <a:r>
              <a:rPr lang="en-US" dirty="0" err="1"/>
              <a:t>auths</a:t>
            </a:r>
            <a:r>
              <a:rPr lang="en-US" dirty="0"/>
              <a:t> for AMM as long as the above info is included and it meets their guidelines by treatment site. We continue to recommend that this information gets built into the clinical treatment planning note or physician order document. </a:t>
            </a:r>
          </a:p>
          <a:p>
            <a:endParaRPr lang="en-US" dirty="0"/>
          </a:p>
          <a:p>
            <a:endParaRPr lang="en-US" dirty="0"/>
          </a:p>
          <a:p>
            <a:r>
              <a:rPr lang="en-US" dirty="0" err="1"/>
              <a:t>Carelon</a:t>
            </a:r>
            <a:r>
              <a:rPr lang="en-US" dirty="0"/>
              <a:t> is still driven by modality + IGRT and specials and continues to include all 3 daily </a:t>
            </a:r>
            <a:r>
              <a:rPr lang="en-US" dirty="0" err="1"/>
              <a:t>tx</a:t>
            </a:r>
            <a:r>
              <a:rPr lang="en-US" dirty="0"/>
              <a:t> codes in non-stereo cases. They updated their guidelines for non-proton cases by site effective 4/4/26.</a:t>
            </a:r>
          </a:p>
          <a:p>
            <a:endParaRPr lang="en-US" dirty="0"/>
          </a:p>
          <a:p>
            <a:r>
              <a:rPr lang="en-US" dirty="0"/>
              <a:t>UHC continues to require auth only for the daily </a:t>
            </a:r>
            <a:r>
              <a:rPr lang="en-US" dirty="0" err="1"/>
              <a:t>tx</a:t>
            </a:r>
            <a:r>
              <a:rPr lang="en-US" dirty="0"/>
              <a:t> code, IGRT, and specials. They have been focused on the fraction count more than the level of daily </a:t>
            </a:r>
            <a:r>
              <a:rPr lang="en-US" dirty="0" err="1"/>
              <a:t>tx</a:t>
            </a:r>
            <a:r>
              <a:rPr lang="en-US" dirty="0"/>
              <a:t> and we have been successful in obtaining </a:t>
            </a:r>
            <a:r>
              <a:rPr lang="en-US" dirty="0" err="1"/>
              <a:t>auths</a:t>
            </a:r>
            <a:r>
              <a:rPr lang="en-US" dirty="0"/>
              <a:t> for 77412.</a:t>
            </a:r>
          </a:p>
          <a:p>
            <a:endParaRPr lang="en-US" dirty="0"/>
          </a:p>
          <a:p>
            <a:r>
              <a:rPr lang="en-US" dirty="0"/>
              <a:t>Evolent has not updated their guidelines at this time to include any language for AMM. Their guidelines were last revised in June 2025 for 1/1/26 and continue to only address modality-driven decisions. They are approving AMM on a case by case basis.</a:t>
            </a:r>
          </a:p>
          <a:p>
            <a:endParaRPr lang="en-US" dirty="0"/>
          </a:p>
        </p:txBody>
      </p:sp>
      <p:sp>
        <p:nvSpPr>
          <p:cNvPr id="4" name="Footer Placeholder 3">
            <a:extLst>
              <a:ext uri="{FF2B5EF4-FFF2-40B4-BE49-F238E27FC236}">
                <a16:creationId xmlns:a16="http://schemas.microsoft.com/office/drawing/2014/main" id="{ED88BCD2-1308-B2AF-2F95-6E4F76B525B8}"/>
              </a:ext>
            </a:extLst>
          </p:cNvPr>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
        <p:nvSpPr>
          <p:cNvPr id="5" name="Slide Number Placeholder 4">
            <a:extLst>
              <a:ext uri="{FF2B5EF4-FFF2-40B4-BE49-F238E27FC236}">
                <a16:creationId xmlns:a16="http://schemas.microsoft.com/office/drawing/2014/main" id="{CF08EB4C-8042-EB5D-51CC-36FBDF86C9BD}"/>
              </a:ext>
            </a:extLst>
          </p:cNvPr>
          <p:cNvSpPr>
            <a:spLocks noGrp="1"/>
          </p:cNvSpPr>
          <p:nvPr>
            <p:ph type="sldNum" sz="quarter" idx="5"/>
          </p:nvPr>
        </p:nvSpPr>
        <p:spPr/>
        <p:txBody>
          <a:bodyPr/>
          <a:lstStyle/>
          <a:p>
            <a:fld id="{AB1D0C3C-F9D7-4AB0-8C71-854A66F06404}" type="slidenum">
              <a:rPr lang="en-US" smtClean="0"/>
              <a:t>18</a:t>
            </a:fld>
            <a:endParaRPr lang="en-US"/>
          </a:p>
        </p:txBody>
      </p:sp>
    </p:spTree>
    <p:extLst>
      <p:ext uri="{BB962C8B-B14F-4D97-AF65-F5344CB8AC3E}">
        <p14:creationId xmlns:p14="http://schemas.microsoft.com/office/powerpoint/2010/main" val="2949394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up we have 2 poll questions! </a:t>
            </a:r>
            <a:r>
              <a:rPr lang="en-US" dirty="0" err="1"/>
              <a:t>VisionRT</a:t>
            </a:r>
            <a:r>
              <a:rPr lang="en-US" dirty="0"/>
              <a:t> has been speaking with ASTRO so we are gathering information to share in our meetings regarding the current and potential use of SGRT and active motion management. If you don’t mind, can you answer the poll questions while we answer </a:t>
            </a:r>
            <a:r>
              <a:rPr lang="en-US"/>
              <a:t>some questions?</a:t>
            </a:r>
            <a:endParaRPr lang="en-US" dirty="0"/>
          </a:p>
        </p:txBody>
      </p:sp>
      <p:sp>
        <p:nvSpPr>
          <p:cNvPr id="4" name="Footer Placeholder 3"/>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
        <p:nvSpPr>
          <p:cNvPr id="5" name="Slide Number Placeholder 4"/>
          <p:cNvSpPr>
            <a:spLocks noGrp="1"/>
          </p:cNvSpPr>
          <p:nvPr>
            <p:ph type="sldNum" sz="quarter" idx="5"/>
          </p:nvPr>
        </p:nvSpPr>
        <p:spPr/>
        <p:txBody>
          <a:bodyPr/>
          <a:lstStyle/>
          <a:p>
            <a:fld id="{AB1D0C3C-F9D7-4AB0-8C71-854A66F06404}" type="slidenum">
              <a:rPr lang="en-US" smtClean="0"/>
              <a:t>19</a:t>
            </a:fld>
            <a:endParaRPr lang="en-US"/>
          </a:p>
        </p:txBody>
      </p:sp>
    </p:spTree>
    <p:extLst>
      <p:ext uri="{BB962C8B-B14F-4D97-AF65-F5344CB8AC3E}">
        <p14:creationId xmlns:p14="http://schemas.microsoft.com/office/powerpoint/2010/main" val="804166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need to start with some housekeeping items. All participants have been muted, so if you have a question as we go along please type it in the Q&amp;A box. We will pause to answer your questions after each module.  If you have any questions after the presentation has ended please reach out and we will get those answered for you. We will pause for a short break after the second module and again after the third module. Now let’s get started!</a:t>
            </a:r>
          </a:p>
        </p:txBody>
      </p:sp>
      <p:sp>
        <p:nvSpPr>
          <p:cNvPr id="4" name="Slide Number Placeholder 3"/>
          <p:cNvSpPr>
            <a:spLocks noGrp="1"/>
          </p:cNvSpPr>
          <p:nvPr>
            <p:ph type="sldNum" sz="quarter" idx="5"/>
          </p:nvPr>
        </p:nvSpPr>
        <p:spPr/>
        <p:txBody>
          <a:bodyPr/>
          <a:lstStyle/>
          <a:p>
            <a:fld id="{AB1D0C3C-F9D7-4AB0-8C71-854A66F06404}" type="slidenum">
              <a:rPr lang="en-US" smtClean="0"/>
              <a:t>2</a:t>
            </a:fld>
            <a:endParaRPr lang="en-US"/>
          </a:p>
        </p:txBody>
      </p:sp>
      <p:sp>
        <p:nvSpPr>
          <p:cNvPr id="5" name="Footer Placeholder 4">
            <a:extLst>
              <a:ext uri="{FF2B5EF4-FFF2-40B4-BE49-F238E27FC236}">
                <a16:creationId xmlns:a16="http://schemas.microsoft.com/office/drawing/2014/main" id="{E376A404-6E13-B92E-0140-6DB1E2FD286D}"/>
              </a:ext>
            </a:extLst>
          </p:cNvPr>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Tree>
    <p:extLst>
      <p:ext uri="{BB962C8B-B14F-4D97-AF65-F5344CB8AC3E}">
        <p14:creationId xmlns:p14="http://schemas.microsoft.com/office/powerpoint/2010/main" val="702066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77402 changed or to single isocenter</a:t>
            </a:r>
          </a:p>
          <a:p>
            <a:endParaRPr lang="en-US" dirty="0"/>
          </a:p>
          <a:p>
            <a:r>
              <a:rPr lang="en-US" dirty="0"/>
              <a:t>Rates went back and forth in Qs 1 and 2</a:t>
            </a:r>
          </a:p>
        </p:txBody>
      </p:sp>
      <p:sp>
        <p:nvSpPr>
          <p:cNvPr id="4" name="Footer Placeholder 3"/>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
        <p:nvSpPr>
          <p:cNvPr id="5" name="Slide Number Placeholder 4"/>
          <p:cNvSpPr>
            <a:spLocks noGrp="1"/>
          </p:cNvSpPr>
          <p:nvPr>
            <p:ph type="sldNum" sz="quarter" idx="5"/>
          </p:nvPr>
        </p:nvSpPr>
        <p:spPr/>
        <p:txBody>
          <a:bodyPr/>
          <a:lstStyle/>
          <a:p>
            <a:fld id="{AB1D0C3C-F9D7-4AB0-8C71-854A66F06404}" type="slidenum">
              <a:rPr lang="en-US" smtClean="0"/>
              <a:t>3</a:t>
            </a:fld>
            <a:endParaRPr lang="en-US"/>
          </a:p>
        </p:txBody>
      </p:sp>
    </p:spTree>
    <p:extLst>
      <p:ext uri="{BB962C8B-B14F-4D97-AF65-F5344CB8AC3E}">
        <p14:creationId xmlns:p14="http://schemas.microsoft.com/office/powerpoint/2010/main" val="3560585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
        <p:nvSpPr>
          <p:cNvPr id="5" name="Slide Number Placeholder 4"/>
          <p:cNvSpPr>
            <a:spLocks noGrp="1"/>
          </p:cNvSpPr>
          <p:nvPr>
            <p:ph type="sldNum" sz="quarter" idx="5"/>
          </p:nvPr>
        </p:nvSpPr>
        <p:spPr/>
        <p:txBody>
          <a:bodyPr/>
          <a:lstStyle/>
          <a:p>
            <a:fld id="{AB1D0C3C-F9D7-4AB0-8C71-854A66F06404}" type="slidenum">
              <a:rPr lang="en-US" smtClean="0"/>
              <a:t>4</a:t>
            </a:fld>
            <a:endParaRPr lang="en-US"/>
          </a:p>
        </p:txBody>
      </p:sp>
    </p:spTree>
    <p:extLst>
      <p:ext uri="{BB962C8B-B14F-4D97-AF65-F5344CB8AC3E}">
        <p14:creationId xmlns:p14="http://schemas.microsoft.com/office/powerpoint/2010/main" val="3293600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
        <p:nvSpPr>
          <p:cNvPr id="5" name="Slide Number Placeholder 4"/>
          <p:cNvSpPr>
            <a:spLocks noGrp="1"/>
          </p:cNvSpPr>
          <p:nvPr>
            <p:ph type="sldNum" sz="quarter" idx="5"/>
          </p:nvPr>
        </p:nvSpPr>
        <p:spPr/>
        <p:txBody>
          <a:bodyPr/>
          <a:lstStyle/>
          <a:p>
            <a:fld id="{AB1D0C3C-F9D7-4AB0-8C71-854A66F06404}" type="slidenum">
              <a:rPr lang="en-US" smtClean="0"/>
              <a:t>5</a:t>
            </a:fld>
            <a:endParaRPr lang="en-US"/>
          </a:p>
        </p:txBody>
      </p:sp>
    </p:spTree>
    <p:extLst>
      <p:ext uri="{BB962C8B-B14F-4D97-AF65-F5344CB8AC3E}">
        <p14:creationId xmlns:p14="http://schemas.microsoft.com/office/powerpoint/2010/main" val="1352689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Bullet 2 next slide</a:t>
            </a:r>
          </a:p>
        </p:txBody>
      </p:sp>
      <p:sp>
        <p:nvSpPr>
          <p:cNvPr id="4" name="Footer Placeholder 3"/>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
        <p:nvSpPr>
          <p:cNvPr id="5" name="Slide Number Placeholder 4"/>
          <p:cNvSpPr>
            <a:spLocks noGrp="1"/>
          </p:cNvSpPr>
          <p:nvPr>
            <p:ph type="sldNum" sz="quarter" idx="5"/>
          </p:nvPr>
        </p:nvSpPr>
        <p:spPr/>
        <p:txBody>
          <a:bodyPr/>
          <a:lstStyle/>
          <a:p>
            <a:fld id="{AB1D0C3C-F9D7-4AB0-8C71-854A66F06404}" type="slidenum">
              <a:rPr lang="en-US" smtClean="0"/>
              <a:t>6</a:t>
            </a:fld>
            <a:endParaRPr lang="en-US"/>
          </a:p>
        </p:txBody>
      </p:sp>
    </p:spTree>
    <p:extLst>
      <p:ext uri="{BB962C8B-B14F-4D97-AF65-F5344CB8AC3E}">
        <p14:creationId xmlns:p14="http://schemas.microsoft.com/office/powerpoint/2010/main" val="3828599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Bullet 1: higher overall rates are due to the increases in RVUs for 77402-77412, most other codes show a decrease</a:t>
            </a:r>
          </a:p>
          <a:p>
            <a:r>
              <a:rPr lang="en-US" dirty="0"/>
              <a:t>Bullet 3 next slide</a:t>
            </a:r>
          </a:p>
          <a:p>
            <a:r>
              <a:rPr lang="en-US" dirty="0"/>
              <a:t>Bullet 4 slide 10</a:t>
            </a:r>
          </a:p>
        </p:txBody>
      </p:sp>
      <p:sp>
        <p:nvSpPr>
          <p:cNvPr id="4" name="Footer Placeholder 3"/>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
        <p:nvSpPr>
          <p:cNvPr id="5" name="Slide Number Placeholder 4"/>
          <p:cNvSpPr>
            <a:spLocks noGrp="1"/>
          </p:cNvSpPr>
          <p:nvPr>
            <p:ph type="sldNum" sz="quarter" idx="5"/>
          </p:nvPr>
        </p:nvSpPr>
        <p:spPr/>
        <p:txBody>
          <a:bodyPr/>
          <a:lstStyle/>
          <a:p>
            <a:fld id="{AB1D0C3C-F9D7-4AB0-8C71-854A66F06404}" type="slidenum">
              <a:rPr lang="en-US" smtClean="0"/>
              <a:t>8</a:t>
            </a:fld>
            <a:endParaRPr lang="en-US"/>
          </a:p>
        </p:txBody>
      </p:sp>
    </p:spTree>
    <p:extLst>
      <p:ext uri="{BB962C8B-B14F-4D97-AF65-F5344CB8AC3E}">
        <p14:creationId xmlns:p14="http://schemas.microsoft.com/office/powerpoint/2010/main" val="3190384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control auto or manual, not for pt movement in static setup but is for expected movement during treatment daily.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Also note examples include monitoring for reasons outside of the breathing cycle.</a:t>
            </a:r>
          </a:p>
          <a:p>
            <a:endParaRPr lang="en-US" dirty="0"/>
          </a:p>
        </p:txBody>
      </p:sp>
      <p:sp>
        <p:nvSpPr>
          <p:cNvPr id="4" name="Footer Placeholder 3"/>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
        <p:nvSpPr>
          <p:cNvPr id="5" name="Slide Number Placeholder 4"/>
          <p:cNvSpPr>
            <a:spLocks noGrp="1"/>
          </p:cNvSpPr>
          <p:nvPr>
            <p:ph type="sldNum" sz="quarter" idx="5"/>
          </p:nvPr>
        </p:nvSpPr>
        <p:spPr/>
        <p:txBody>
          <a:bodyPr/>
          <a:lstStyle/>
          <a:p>
            <a:fld id="{AB1D0C3C-F9D7-4AB0-8C71-854A66F06404}" type="slidenum">
              <a:rPr lang="en-US" smtClean="0"/>
              <a:t>13</a:t>
            </a:fld>
            <a:endParaRPr lang="en-US"/>
          </a:p>
        </p:txBody>
      </p:sp>
    </p:spTree>
    <p:extLst>
      <p:ext uri="{BB962C8B-B14F-4D97-AF65-F5344CB8AC3E}">
        <p14:creationId xmlns:p14="http://schemas.microsoft.com/office/powerpoint/2010/main" val="3159736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considered AMM / limitations • Patient setup or positioning activities performed only prior to treatment delivery. • Verification imaging (IGRT) without real-time beam control or intra-fractional feedback systems. • Immobilization methods (e.g., abdominal compression) without dynamic beam interaction and motion monitoring data. • Surface monitoring when used only for setup verification or when not modifying the radiation delivery (i.e., passive observation without real-time delivery control).</a:t>
            </a:r>
          </a:p>
        </p:txBody>
      </p:sp>
      <p:sp>
        <p:nvSpPr>
          <p:cNvPr id="4" name="Footer Placeholder 3"/>
          <p:cNvSpPr>
            <a:spLocks noGrp="1"/>
          </p:cNvSpPr>
          <p:nvPr>
            <p:ph type="ftr" sz="quarter" idx="4"/>
          </p:nvPr>
        </p:nvSpPr>
        <p:spPr/>
        <p:txBody>
          <a:bodyPr/>
          <a:lstStyle/>
          <a:p>
            <a:r>
              <a:rPr lang="en-US"/>
              <a:t>CPT codes are used with permission of the American Medical Association. ©Copyright American Medical Association 2025. All rights reserved.</a:t>
            </a:r>
          </a:p>
        </p:txBody>
      </p:sp>
      <p:sp>
        <p:nvSpPr>
          <p:cNvPr id="5" name="Slide Number Placeholder 4"/>
          <p:cNvSpPr>
            <a:spLocks noGrp="1"/>
          </p:cNvSpPr>
          <p:nvPr>
            <p:ph type="sldNum" sz="quarter" idx="5"/>
          </p:nvPr>
        </p:nvSpPr>
        <p:spPr/>
        <p:txBody>
          <a:bodyPr/>
          <a:lstStyle/>
          <a:p>
            <a:fld id="{AB1D0C3C-F9D7-4AB0-8C71-854A66F06404}" type="slidenum">
              <a:rPr lang="en-US" smtClean="0"/>
              <a:t>14</a:t>
            </a:fld>
            <a:endParaRPr lang="en-US"/>
          </a:p>
        </p:txBody>
      </p:sp>
    </p:spTree>
    <p:extLst>
      <p:ext uri="{BB962C8B-B14F-4D97-AF65-F5344CB8AC3E}">
        <p14:creationId xmlns:p14="http://schemas.microsoft.com/office/powerpoint/2010/main" val="28885078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FD1093-2290-70DC-B648-DCB804AEB872}"/>
              </a:ext>
            </a:extLst>
          </p:cNvPr>
          <p:cNvSpPr/>
          <p:nvPr userDrawn="1"/>
        </p:nvSpPr>
        <p:spPr>
          <a:xfrm>
            <a:off x="0" y="0"/>
            <a:ext cx="12192000" cy="6919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2733623E-4B6B-5941-BC90-3F97A3150113}"/>
              </a:ext>
            </a:extLst>
          </p:cNvPr>
          <p:cNvGrpSpPr/>
          <p:nvPr userDrawn="1"/>
        </p:nvGrpSpPr>
        <p:grpSpPr>
          <a:xfrm>
            <a:off x="5120641" y="26593"/>
            <a:ext cx="7071359" cy="6892681"/>
            <a:chOff x="6502854" y="1367198"/>
            <a:chExt cx="5689146" cy="5545394"/>
          </a:xfrm>
        </p:grpSpPr>
        <p:sp>
          <p:nvSpPr>
            <p:cNvPr id="9" name="Freeform: Shape 8">
              <a:extLst>
                <a:ext uri="{FF2B5EF4-FFF2-40B4-BE49-F238E27FC236}">
                  <a16:creationId xmlns:a16="http://schemas.microsoft.com/office/drawing/2014/main" id="{2BDB4033-E901-70B1-5270-55FBA8803E43}"/>
                </a:ext>
              </a:extLst>
            </p:cNvPr>
            <p:cNvSpPr/>
            <p:nvPr userDrawn="1"/>
          </p:nvSpPr>
          <p:spPr>
            <a:xfrm>
              <a:off x="6606435" y="3139942"/>
              <a:ext cx="5585565" cy="3772650"/>
            </a:xfrm>
            <a:custGeom>
              <a:avLst/>
              <a:gdLst>
                <a:gd name="connsiteX0" fmla="*/ 2845909 w 2845909"/>
                <a:gd name="connsiteY0" fmla="*/ 0 h 1922208"/>
                <a:gd name="connsiteX1" fmla="*/ 2845909 w 2845909"/>
                <a:gd name="connsiteY1" fmla="*/ 1922208 h 1922208"/>
                <a:gd name="connsiteX2" fmla="*/ 0 w 2845909"/>
                <a:gd name="connsiteY2" fmla="*/ 1922208 h 1922208"/>
                <a:gd name="connsiteX3" fmla="*/ 2845683 w 2845909"/>
                <a:gd name="connsiteY3" fmla="*/ 806 h 1922208"/>
                <a:gd name="connsiteX4" fmla="*/ 2845909 w 2845909"/>
                <a:gd name="connsiteY4" fmla="*/ 0 h 1922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5909" h="1922208">
                  <a:moveTo>
                    <a:pt x="2845909" y="0"/>
                  </a:moveTo>
                  <a:lnTo>
                    <a:pt x="2845909" y="1922208"/>
                  </a:lnTo>
                  <a:lnTo>
                    <a:pt x="0" y="1922208"/>
                  </a:lnTo>
                  <a:cubicBezTo>
                    <a:pt x="1337059" y="1922208"/>
                    <a:pt x="2468426" y="1113969"/>
                    <a:pt x="2845683" y="806"/>
                  </a:cubicBezTo>
                  <a:lnTo>
                    <a:pt x="284590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3EC7090B-2EA6-8202-A768-7CFC91BAD815}"/>
                </a:ext>
              </a:extLst>
            </p:cNvPr>
            <p:cNvSpPr/>
            <p:nvPr userDrawn="1"/>
          </p:nvSpPr>
          <p:spPr>
            <a:xfrm>
              <a:off x="6502854" y="1367198"/>
              <a:ext cx="5689145" cy="5545394"/>
            </a:xfrm>
            <a:custGeom>
              <a:avLst/>
              <a:gdLst>
                <a:gd name="connsiteX0" fmla="*/ 2898684 w 2898684"/>
                <a:gd name="connsiteY0" fmla="*/ 0 h 2825441"/>
                <a:gd name="connsiteX1" fmla="*/ 2898684 w 2898684"/>
                <a:gd name="connsiteY1" fmla="*/ 978517 h 2825441"/>
                <a:gd name="connsiteX2" fmla="*/ 2847590 w 2898684"/>
                <a:gd name="connsiteY2" fmla="*/ 1109061 h 2825441"/>
                <a:gd name="connsiteX3" fmla="*/ 53310 w 2898684"/>
                <a:gd name="connsiteY3" fmla="*/ 2825441 h 2825441"/>
                <a:gd name="connsiteX4" fmla="*/ 0 w 2898684"/>
                <a:gd name="connsiteY4" fmla="*/ 2822996 h 2825441"/>
                <a:gd name="connsiteX5" fmla="*/ 63233 w 2898684"/>
                <a:gd name="connsiteY5" fmla="*/ 2821308 h 2825441"/>
                <a:gd name="connsiteX6" fmla="*/ 2864223 w 2898684"/>
                <a:gd name="connsiteY6" fmla="*/ 251285 h 2825441"/>
                <a:gd name="connsiteX7" fmla="*/ 2898684 w 2898684"/>
                <a:gd name="connsiteY7" fmla="*/ 0 h 282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8684" h="2825441">
                  <a:moveTo>
                    <a:pt x="2898684" y="0"/>
                  </a:moveTo>
                  <a:lnTo>
                    <a:pt x="2898684" y="978517"/>
                  </a:lnTo>
                  <a:lnTo>
                    <a:pt x="2847590" y="1109061"/>
                  </a:lnTo>
                  <a:cubicBezTo>
                    <a:pt x="2403087" y="2115075"/>
                    <a:pt x="1319507" y="2825441"/>
                    <a:pt x="53310" y="2825441"/>
                  </a:cubicBezTo>
                  <a:lnTo>
                    <a:pt x="0" y="2822996"/>
                  </a:lnTo>
                  <a:lnTo>
                    <a:pt x="63233" y="2821308"/>
                  </a:lnTo>
                  <a:cubicBezTo>
                    <a:pt x="1460966" y="2746547"/>
                    <a:pt x="2607131" y="1665640"/>
                    <a:pt x="2864223" y="251285"/>
                  </a:cubicBezTo>
                  <a:lnTo>
                    <a:pt x="2898684" y="0"/>
                  </a:lnTo>
                  <a:close/>
                </a:path>
              </a:pathLst>
            </a:custGeom>
            <a:gradFill>
              <a:gsLst>
                <a:gs pos="45000">
                  <a:schemeClr val="accent1"/>
                </a:gs>
                <a:gs pos="100000">
                  <a:schemeClr val="accent2"/>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Picture 10" descr="Logo&#10;&#10;Description automatically generated with medium confidence">
            <a:extLst>
              <a:ext uri="{FF2B5EF4-FFF2-40B4-BE49-F238E27FC236}">
                <a16:creationId xmlns:a16="http://schemas.microsoft.com/office/drawing/2014/main" id="{709F7773-3AC9-2925-148C-9B0997241E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41096" y="5770687"/>
            <a:ext cx="2076584" cy="860175"/>
          </a:xfrm>
          <a:prstGeom prst="rect">
            <a:avLst/>
          </a:prstGeom>
        </p:spPr>
      </p:pic>
      <p:sp>
        <p:nvSpPr>
          <p:cNvPr id="12" name="Title 1">
            <a:extLst>
              <a:ext uri="{FF2B5EF4-FFF2-40B4-BE49-F238E27FC236}">
                <a16:creationId xmlns:a16="http://schemas.microsoft.com/office/drawing/2014/main" id="{E43FCFD2-CB63-F4DE-2932-B63CC1A2C106}"/>
              </a:ext>
            </a:extLst>
          </p:cNvPr>
          <p:cNvSpPr>
            <a:spLocks noGrp="1"/>
          </p:cNvSpPr>
          <p:nvPr>
            <p:ph type="ctrTitle"/>
          </p:nvPr>
        </p:nvSpPr>
        <p:spPr>
          <a:xfrm>
            <a:off x="442912" y="1849330"/>
            <a:ext cx="7971883" cy="2387600"/>
          </a:xfrm>
          <a:prstGeom prst="rect">
            <a:avLst/>
          </a:prstGeom>
        </p:spPr>
        <p:txBody>
          <a:bodyPr lIns="0" tIns="0" rIns="0" bIns="0" anchor="ctr"/>
          <a:lstStyle>
            <a:lvl1pPr algn="l">
              <a:defRPr sz="6600">
                <a:solidFill>
                  <a:schemeClr val="bg1"/>
                </a:solidFill>
              </a:defRPr>
            </a:lvl1pPr>
          </a:lstStyle>
          <a:p>
            <a:r>
              <a:rPr lang="en-US" dirty="0"/>
              <a:t>Click to edit Master title style</a:t>
            </a:r>
          </a:p>
        </p:txBody>
      </p:sp>
      <p:cxnSp>
        <p:nvCxnSpPr>
          <p:cNvPr id="13" name="Straight Connector 12">
            <a:extLst>
              <a:ext uri="{FF2B5EF4-FFF2-40B4-BE49-F238E27FC236}">
                <a16:creationId xmlns:a16="http://schemas.microsoft.com/office/drawing/2014/main" id="{18C756B6-8365-016A-786D-6D067A061589}"/>
              </a:ext>
            </a:extLst>
          </p:cNvPr>
          <p:cNvCxnSpPr>
            <a:cxnSpLocks/>
          </p:cNvCxnSpPr>
          <p:nvPr userDrawn="1"/>
        </p:nvCxnSpPr>
        <p:spPr>
          <a:xfrm>
            <a:off x="-30480" y="4525690"/>
            <a:ext cx="89916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7381048-0289-7085-B808-96C71D7AF617}"/>
              </a:ext>
            </a:extLst>
          </p:cNvPr>
          <p:cNvCxnSpPr>
            <a:cxnSpLocks/>
          </p:cNvCxnSpPr>
          <p:nvPr userDrawn="1"/>
        </p:nvCxnSpPr>
        <p:spPr>
          <a:xfrm>
            <a:off x="572619" y="4525690"/>
            <a:ext cx="834408" cy="0"/>
          </a:xfrm>
          <a:prstGeom prst="line">
            <a:avLst/>
          </a:prstGeom>
          <a:ln w="73025"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5" name="Subtitle 2">
            <a:extLst>
              <a:ext uri="{FF2B5EF4-FFF2-40B4-BE49-F238E27FC236}">
                <a16:creationId xmlns:a16="http://schemas.microsoft.com/office/drawing/2014/main" id="{639FCBF1-D6A7-6512-CC99-EDA8A6DFCF70}"/>
              </a:ext>
            </a:extLst>
          </p:cNvPr>
          <p:cNvSpPr>
            <a:spLocks noGrp="1"/>
          </p:cNvSpPr>
          <p:nvPr>
            <p:ph type="subTitle" idx="1"/>
          </p:nvPr>
        </p:nvSpPr>
        <p:spPr>
          <a:xfrm>
            <a:off x="442913" y="5100970"/>
            <a:ext cx="7071355" cy="636133"/>
          </a:xfrm>
          <a:prstGeom prst="rect">
            <a:avLst/>
          </a:prstGeom>
        </p:spPr>
        <p:txBody>
          <a:bodyPr lIns="0" tIns="0" rIns="0" bIns="0">
            <a:noAutofit/>
          </a:bodyPr>
          <a:lstStyle>
            <a:lvl1pPr marL="0" indent="0" algn="l">
              <a:buNone/>
              <a:defRPr sz="3200" b="0" i="1">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3" name="Straight Connector 2">
            <a:extLst>
              <a:ext uri="{FF2B5EF4-FFF2-40B4-BE49-F238E27FC236}">
                <a16:creationId xmlns:a16="http://schemas.microsoft.com/office/drawing/2014/main" id="{9386CD93-AC7F-5C40-A40B-32DC7CED5DD0}"/>
              </a:ext>
            </a:extLst>
          </p:cNvPr>
          <p:cNvCxnSpPr>
            <a:cxnSpLocks/>
          </p:cNvCxnSpPr>
          <p:nvPr userDrawn="1"/>
        </p:nvCxnSpPr>
        <p:spPr>
          <a:xfrm>
            <a:off x="442912" y="1195365"/>
            <a:ext cx="10707196"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16431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93F358E-910D-7F44-372C-2768D26A5CB2}"/>
              </a:ext>
            </a:extLst>
          </p:cNvPr>
          <p:cNvSpPr>
            <a:spLocks noGrp="1"/>
          </p:cNvSpPr>
          <p:nvPr>
            <p:ph type="ftr" sz="quarter" idx="11"/>
          </p:nvPr>
        </p:nvSpPr>
        <p:spPr>
          <a:xfrm>
            <a:off x="442913" y="6356350"/>
            <a:ext cx="10468927" cy="365125"/>
          </a:xfrm>
          <a:prstGeom prst="rect">
            <a:avLst/>
          </a:prstGeom>
        </p:spPr>
        <p:txBody>
          <a:bodyPr/>
          <a:lstStyle/>
          <a:p>
            <a:r>
              <a:rPr lang="en-US"/>
              <a:t>CPT codes are used with permission of the American Medical Association. ©Copyright American Medical Association 2026. All rights reserved.</a:t>
            </a:r>
          </a:p>
        </p:txBody>
      </p:sp>
      <p:sp>
        <p:nvSpPr>
          <p:cNvPr id="6" name="Slide Number Placeholder 5">
            <a:extLst>
              <a:ext uri="{FF2B5EF4-FFF2-40B4-BE49-F238E27FC236}">
                <a16:creationId xmlns:a16="http://schemas.microsoft.com/office/drawing/2014/main" id="{8412C0BC-446E-9CB3-17DF-CA41E3287FD4}"/>
              </a:ext>
            </a:extLst>
          </p:cNvPr>
          <p:cNvSpPr>
            <a:spLocks noGrp="1"/>
          </p:cNvSpPr>
          <p:nvPr>
            <p:ph type="sldNum" sz="quarter" idx="12"/>
          </p:nvPr>
        </p:nvSpPr>
        <p:spPr>
          <a:xfrm>
            <a:off x="11115040" y="6356350"/>
            <a:ext cx="634048" cy="365125"/>
          </a:xfrm>
          <a:prstGeom prst="rect">
            <a:avLst/>
          </a:prstGeom>
        </p:spPr>
        <p:txBody>
          <a:bodyPr/>
          <a:lstStyle/>
          <a:p>
            <a:fld id="{547B76BF-2593-4CC7-83CC-6317F015A1F0}" type="slidenum">
              <a:rPr lang="en-US" smtClean="0"/>
              <a:t>‹#›</a:t>
            </a:fld>
            <a:endParaRPr lang="en-US"/>
          </a:p>
        </p:txBody>
      </p:sp>
      <p:sp>
        <p:nvSpPr>
          <p:cNvPr id="7" name="Title 1">
            <a:extLst>
              <a:ext uri="{FF2B5EF4-FFF2-40B4-BE49-F238E27FC236}">
                <a16:creationId xmlns:a16="http://schemas.microsoft.com/office/drawing/2014/main" id="{3060A922-2879-AB15-F38D-5CF378C00750}"/>
              </a:ext>
            </a:extLst>
          </p:cNvPr>
          <p:cNvSpPr>
            <a:spLocks noGrp="1"/>
          </p:cNvSpPr>
          <p:nvPr>
            <p:ph type="title"/>
          </p:nvPr>
        </p:nvSpPr>
        <p:spPr>
          <a:xfrm>
            <a:off x="442913" y="360620"/>
            <a:ext cx="9163049" cy="601899"/>
          </a:xfrm>
          <a:prstGeom prst="rect">
            <a:avLst/>
          </a:prstGeom>
        </p:spPr>
        <p:txBody>
          <a:bodyPr lIns="0" tIns="0" rIns="0" bIns="0" anchor="b">
            <a:noAutofit/>
          </a:bodyPr>
          <a:lstStyle>
            <a:lvl1pPr>
              <a:defRPr sz="3200">
                <a:solidFill>
                  <a:schemeClr val="accent2"/>
                </a:solidFill>
              </a:defRPr>
            </a:lvl1pPr>
          </a:lstStyle>
          <a:p>
            <a:r>
              <a:rPr lang="en-US" dirty="0"/>
              <a:t>Click to edit Master title style</a:t>
            </a:r>
          </a:p>
        </p:txBody>
      </p:sp>
      <p:sp>
        <p:nvSpPr>
          <p:cNvPr id="8" name="Text Placeholder 8">
            <a:extLst>
              <a:ext uri="{FF2B5EF4-FFF2-40B4-BE49-F238E27FC236}">
                <a16:creationId xmlns:a16="http://schemas.microsoft.com/office/drawing/2014/main" id="{3D03647E-B446-FD53-1382-BABF02F3C9A3}"/>
              </a:ext>
            </a:extLst>
          </p:cNvPr>
          <p:cNvSpPr>
            <a:spLocks noGrp="1"/>
          </p:cNvSpPr>
          <p:nvPr>
            <p:ph type="body" sz="quarter" idx="13" hasCustomPrompt="1"/>
          </p:nvPr>
        </p:nvSpPr>
        <p:spPr>
          <a:xfrm>
            <a:off x="442913" y="1069700"/>
            <a:ext cx="9163050" cy="365125"/>
          </a:xfrm>
          <a:prstGeom prst="rect">
            <a:avLst/>
          </a:prstGeom>
        </p:spPr>
        <p:txBody>
          <a:bodyPr vert="horz" lIns="0" tIns="0" rIns="0" bIns="0" rtlCol="0" anchor="t">
            <a:noAutofit/>
          </a:bodyPr>
          <a:lstStyle>
            <a:lvl1pPr marL="0" indent="0">
              <a:buNone/>
              <a:defRPr lang="en-US" sz="2000" dirty="0">
                <a:solidFill>
                  <a:schemeClr val="bg1">
                    <a:lumMod val="50000"/>
                  </a:schemeClr>
                </a:solidFill>
                <a:latin typeface="+mn-lt"/>
                <a:ea typeface="+mj-ea"/>
                <a:cs typeface="+mj-cs"/>
              </a:defRPr>
            </a:lvl1pPr>
          </a:lstStyle>
          <a:p>
            <a:pPr marL="228600" lvl="0" indent="-228600">
              <a:spcBef>
                <a:spcPct val="0"/>
              </a:spcBef>
            </a:pPr>
            <a:r>
              <a:rPr lang="en-US" dirty="0"/>
              <a:t>Click to edit Master title style</a:t>
            </a:r>
          </a:p>
        </p:txBody>
      </p:sp>
      <p:pic>
        <p:nvPicPr>
          <p:cNvPr id="10" name="Picture 9" descr="Logo&#10;&#10;Description automatically generated with medium confidence">
            <a:extLst>
              <a:ext uri="{FF2B5EF4-FFF2-40B4-BE49-F238E27FC236}">
                <a16:creationId xmlns:a16="http://schemas.microsoft.com/office/drawing/2014/main" id="{2096779F-875A-18C0-696E-A26B8332C5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72504" y="360620"/>
            <a:ext cx="2076584" cy="860175"/>
          </a:xfrm>
          <a:prstGeom prst="rect">
            <a:avLst/>
          </a:prstGeom>
        </p:spPr>
      </p:pic>
      <p:sp>
        <p:nvSpPr>
          <p:cNvPr id="11" name="Content Placeholder 2">
            <a:extLst>
              <a:ext uri="{FF2B5EF4-FFF2-40B4-BE49-F238E27FC236}">
                <a16:creationId xmlns:a16="http://schemas.microsoft.com/office/drawing/2014/main" id="{93C859E8-9AE4-045D-9445-56BF4F9050DF}"/>
              </a:ext>
            </a:extLst>
          </p:cNvPr>
          <p:cNvSpPr>
            <a:spLocks noGrp="1"/>
          </p:cNvSpPr>
          <p:nvPr>
            <p:ph idx="1"/>
          </p:nvPr>
        </p:nvSpPr>
        <p:spPr>
          <a:xfrm>
            <a:off x="442913" y="1819564"/>
            <a:ext cx="5439727" cy="4357399"/>
          </a:xfrm>
          <a:prstGeom prst="rect">
            <a:avLst/>
          </a:prstGeo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Content Placeholder 2">
            <a:extLst>
              <a:ext uri="{FF2B5EF4-FFF2-40B4-BE49-F238E27FC236}">
                <a16:creationId xmlns:a16="http://schemas.microsoft.com/office/drawing/2014/main" id="{D636B040-1554-D1D8-4117-16886E8618ED}"/>
              </a:ext>
            </a:extLst>
          </p:cNvPr>
          <p:cNvSpPr>
            <a:spLocks noGrp="1"/>
          </p:cNvSpPr>
          <p:nvPr>
            <p:ph idx="14"/>
          </p:nvPr>
        </p:nvSpPr>
        <p:spPr>
          <a:xfrm>
            <a:off x="6309360" y="1819563"/>
            <a:ext cx="5439727" cy="4357399"/>
          </a:xfrm>
          <a:prstGeom prst="rect">
            <a:avLst/>
          </a:prstGeo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1356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A8DEFF1-632D-2372-2280-7D245F002CE5}"/>
              </a:ext>
            </a:extLst>
          </p:cNvPr>
          <p:cNvSpPr/>
          <p:nvPr userDrawn="1"/>
        </p:nvSpPr>
        <p:spPr>
          <a:xfrm>
            <a:off x="0" y="6278880"/>
            <a:ext cx="7924800" cy="229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con&#10;&#10;Description automatically generated">
            <a:extLst>
              <a:ext uri="{FF2B5EF4-FFF2-40B4-BE49-F238E27FC236}">
                <a16:creationId xmlns:a16="http://schemas.microsoft.com/office/drawing/2014/main" id="{01C4F79E-FCC9-237B-D14B-FBA1CFC88396}"/>
              </a:ext>
            </a:extLst>
          </p:cNvPr>
          <p:cNvPicPr>
            <a:picLocks noChangeAspect="1"/>
          </p:cNvPicPr>
          <p:nvPr userDrawn="1"/>
        </p:nvPicPr>
        <p:blipFill rotWithShape="1">
          <a:blip r:embed="rId2">
            <a:alphaModFix amt="3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36671" r="-446"/>
          <a:stretch/>
        </p:blipFill>
        <p:spPr>
          <a:xfrm>
            <a:off x="-1" y="593634"/>
            <a:ext cx="3718561" cy="5685246"/>
          </a:xfrm>
          <a:prstGeom prst="rect">
            <a:avLst/>
          </a:prstGeom>
        </p:spPr>
      </p:pic>
      <p:grpSp>
        <p:nvGrpSpPr>
          <p:cNvPr id="10" name="Group 9">
            <a:extLst>
              <a:ext uri="{FF2B5EF4-FFF2-40B4-BE49-F238E27FC236}">
                <a16:creationId xmlns:a16="http://schemas.microsoft.com/office/drawing/2014/main" id="{F071B555-6D41-509E-C5D9-8A4E8F76F5FE}"/>
              </a:ext>
            </a:extLst>
          </p:cNvPr>
          <p:cNvGrpSpPr/>
          <p:nvPr userDrawn="1"/>
        </p:nvGrpSpPr>
        <p:grpSpPr>
          <a:xfrm flipH="1">
            <a:off x="5669280" y="0"/>
            <a:ext cx="6522720" cy="6858000"/>
            <a:chOff x="0" y="0"/>
            <a:chExt cx="6522720" cy="6858000"/>
          </a:xfrm>
        </p:grpSpPr>
        <p:sp>
          <p:nvSpPr>
            <p:cNvPr id="8" name="Rectangle: Top Corners Rounded 7">
              <a:extLst>
                <a:ext uri="{FF2B5EF4-FFF2-40B4-BE49-F238E27FC236}">
                  <a16:creationId xmlns:a16="http://schemas.microsoft.com/office/drawing/2014/main" id="{E8C21873-CF69-7BD0-DB1E-36CD7D2D2FC7}"/>
                </a:ext>
              </a:extLst>
            </p:cNvPr>
            <p:cNvSpPr/>
            <p:nvPr userDrawn="1"/>
          </p:nvSpPr>
          <p:spPr>
            <a:xfrm rot="5400000">
              <a:off x="-328695" y="328695"/>
              <a:ext cx="6858000" cy="6200610"/>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13EC9BB5-A014-D336-96E7-2DF0B9441E6F}"/>
                </a:ext>
              </a:extLst>
            </p:cNvPr>
            <p:cNvSpPr/>
            <p:nvPr userDrawn="1"/>
          </p:nvSpPr>
          <p:spPr>
            <a:xfrm rot="5400000">
              <a:off x="1301985" y="1637265"/>
              <a:ext cx="6858000" cy="3583470"/>
            </a:xfrm>
            <a:custGeom>
              <a:avLst/>
              <a:gdLst>
                <a:gd name="connsiteX0" fmla="*/ 0 w 6858000"/>
                <a:gd name="connsiteY0" fmla="*/ 4069080 h 4069080"/>
                <a:gd name="connsiteX1" fmla="*/ 0 w 6858000"/>
                <a:gd name="connsiteY1" fmla="*/ 3429000 h 4069080"/>
                <a:gd name="connsiteX2" fmla="*/ 3429000 w 6858000"/>
                <a:gd name="connsiteY2" fmla="*/ 0 h 4069080"/>
                <a:gd name="connsiteX3" fmla="*/ 6858000 w 6858000"/>
                <a:gd name="connsiteY3" fmla="*/ 3429000 h 4069080"/>
                <a:gd name="connsiteX4" fmla="*/ 6858000 w 6858000"/>
                <a:gd name="connsiteY4" fmla="*/ 4069080 h 4069080"/>
                <a:gd name="connsiteX5" fmla="*/ 3429000 w 6858000"/>
                <a:gd name="connsiteY5" fmla="*/ 640080 h 4069080"/>
                <a:gd name="connsiteX6" fmla="*/ 0 w 6858000"/>
                <a:gd name="connsiteY6" fmla="*/ 4069080 h 4069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4069080">
                  <a:moveTo>
                    <a:pt x="0" y="4069080"/>
                  </a:moveTo>
                  <a:lnTo>
                    <a:pt x="0" y="3429000"/>
                  </a:lnTo>
                  <a:cubicBezTo>
                    <a:pt x="0" y="1535216"/>
                    <a:pt x="1535216" y="0"/>
                    <a:pt x="3429000" y="0"/>
                  </a:cubicBezTo>
                  <a:cubicBezTo>
                    <a:pt x="5322784" y="0"/>
                    <a:pt x="6858000" y="1535216"/>
                    <a:pt x="6858000" y="3429000"/>
                  </a:cubicBezTo>
                  <a:lnTo>
                    <a:pt x="6858000" y="4069080"/>
                  </a:lnTo>
                  <a:cubicBezTo>
                    <a:pt x="6858000" y="2175296"/>
                    <a:pt x="5322784" y="640080"/>
                    <a:pt x="3429000" y="640080"/>
                  </a:cubicBezTo>
                  <a:cubicBezTo>
                    <a:pt x="1535216" y="640080"/>
                    <a:pt x="0" y="2175296"/>
                    <a:pt x="0" y="4069080"/>
                  </a:cubicBezTo>
                  <a:close/>
                </a:path>
              </a:pathLst>
            </a:custGeom>
            <a:gradFill>
              <a:gsLst>
                <a:gs pos="34000">
                  <a:schemeClr val="accent1"/>
                </a:gs>
                <a:gs pos="0">
                  <a:schemeClr val="accent2"/>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Top Corners Rounded 11">
            <a:extLst>
              <a:ext uri="{FF2B5EF4-FFF2-40B4-BE49-F238E27FC236}">
                <a16:creationId xmlns:a16="http://schemas.microsoft.com/office/drawing/2014/main" id="{505CDDFB-C43F-D0CA-9D38-10664EFCD523}"/>
              </a:ext>
            </a:extLst>
          </p:cNvPr>
          <p:cNvSpPr/>
          <p:nvPr userDrawn="1"/>
        </p:nvSpPr>
        <p:spPr>
          <a:xfrm rot="5400000">
            <a:off x="3020217" y="-774858"/>
            <a:ext cx="3403603" cy="9444039"/>
          </a:xfrm>
          <a:prstGeom prst="round2SameRect">
            <a:avLst>
              <a:gd name="adj1" fmla="val 50000"/>
              <a:gd name="adj2" fmla="val 0"/>
            </a:avLst>
          </a:prstGeom>
          <a:solidFill>
            <a:schemeClr val="bg1"/>
          </a:solidFill>
          <a:ln>
            <a:noFill/>
          </a:ln>
          <a:effectLst>
            <a:outerShdw blurRad="5080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endParaRPr lang="en-US" sz="1100">
              <a:latin typeface="All Round Gothic Medium" panose="020B0603020202020104" pitchFamily="34" charset="0"/>
            </a:endParaRPr>
          </a:p>
        </p:txBody>
      </p:sp>
      <p:sp>
        <p:nvSpPr>
          <p:cNvPr id="13" name="Oval 12">
            <a:extLst>
              <a:ext uri="{FF2B5EF4-FFF2-40B4-BE49-F238E27FC236}">
                <a16:creationId xmlns:a16="http://schemas.microsoft.com/office/drawing/2014/main" id="{A7988F99-C355-D63F-9FAC-B57D6E19B68E}"/>
              </a:ext>
            </a:extLst>
          </p:cNvPr>
          <p:cNvSpPr/>
          <p:nvPr userDrawn="1"/>
        </p:nvSpPr>
        <p:spPr>
          <a:xfrm>
            <a:off x="442913" y="1617469"/>
            <a:ext cx="1272600" cy="12726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BC514259-0E29-CFFD-A664-846A8299C1C0}"/>
              </a:ext>
            </a:extLst>
          </p:cNvPr>
          <p:cNvSpPr>
            <a:spLocks noGrp="1"/>
          </p:cNvSpPr>
          <p:nvPr>
            <p:ph type="title"/>
          </p:nvPr>
        </p:nvSpPr>
        <p:spPr>
          <a:xfrm>
            <a:off x="476340" y="3006319"/>
            <a:ext cx="7873774" cy="1017041"/>
          </a:xfrm>
          <a:prstGeom prst="rect">
            <a:avLst/>
          </a:prstGeom>
        </p:spPr>
        <p:txBody>
          <a:bodyPr vert="horz" lIns="0" tIns="0" rIns="0" bIns="0" rtlCol="0" anchor="b">
            <a:normAutofit/>
          </a:bodyPr>
          <a:lstStyle>
            <a:lvl1pPr>
              <a:defRPr lang="en-US" sz="4800" dirty="0">
                <a:solidFill>
                  <a:schemeClr val="accent2"/>
                </a:solidFill>
              </a:defRPr>
            </a:lvl1pPr>
          </a:lstStyle>
          <a:p>
            <a:pPr lvl="0"/>
            <a:r>
              <a:rPr lang="en-US" dirty="0"/>
              <a:t>Click to edit Master title style</a:t>
            </a:r>
          </a:p>
        </p:txBody>
      </p:sp>
      <p:cxnSp>
        <p:nvCxnSpPr>
          <p:cNvPr id="15" name="Straight Connector 14">
            <a:extLst>
              <a:ext uri="{FF2B5EF4-FFF2-40B4-BE49-F238E27FC236}">
                <a16:creationId xmlns:a16="http://schemas.microsoft.com/office/drawing/2014/main" id="{B35046D5-E754-852F-B852-C67EA0E0C3AE}"/>
              </a:ext>
            </a:extLst>
          </p:cNvPr>
          <p:cNvCxnSpPr>
            <a:cxnSpLocks/>
          </p:cNvCxnSpPr>
          <p:nvPr userDrawn="1"/>
        </p:nvCxnSpPr>
        <p:spPr>
          <a:xfrm>
            <a:off x="-30480" y="4332650"/>
            <a:ext cx="829056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620F516-AE0B-DD25-AB86-E9D8699B8384}"/>
              </a:ext>
            </a:extLst>
          </p:cNvPr>
          <p:cNvCxnSpPr>
            <a:cxnSpLocks/>
          </p:cNvCxnSpPr>
          <p:nvPr userDrawn="1"/>
        </p:nvCxnSpPr>
        <p:spPr>
          <a:xfrm>
            <a:off x="584194" y="4332650"/>
            <a:ext cx="834408" cy="0"/>
          </a:xfrm>
          <a:prstGeom prst="line">
            <a:avLst/>
          </a:prstGeom>
          <a:ln w="73025"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8" name="Text Placeholder 2">
            <a:extLst>
              <a:ext uri="{FF2B5EF4-FFF2-40B4-BE49-F238E27FC236}">
                <a16:creationId xmlns:a16="http://schemas.microsoft.com/office/drawing/2014/main" id="{E2608713-3954-F24C-2BCF-ABE8BE0D7146}"/>
              </a:ext>
            </a:extLst>
          </p:cNvPr>
          <p:cNvSpPr>
            <a:spLocks noGrp="1"/>
          </p:cNvSpPr>
          <p:nvPr>
            <p:ph type="body" idx="1"/>
          </p:nvPr>
        </p:nvSpPr>
        <p:spPr>
          <a:xfrm>
            <a:off x="476340" y="4641941"/>
            <a:ext cx="7873774" cy="653822"/>
          </a:xfrm>
          <a:prstGeom prst="rect">
            <a:avLst/>
          </a:prstGeom>
        </p:spPr>
        <p:txBody>
          <a:bodyPr vert="horz" lIns="0" tIns="0" rIns="0" bIns="0" rtlCol="0">
            <a:normAutofit/>
          </a:bodyPr>
          <a:lstStyle>
            <a:lvl1pPr marL="0" indent="0">
              <a:buNone/>
              <a:defRPr lang="en-US" sz="2400" b="0" dirty="0">
                <a:solidFill>
                  <a:schemeClr val="bg1">
                    <a:lumMod val="50000"/>
                  </a:schemeClr>
                </a:solidFill>
              </a:defRPr>
            </a:lvl1pPr>
          </a:lstStyle>
          <a:p>
            <a:pPr marL="228600" lvl="0" indent="-228600"/>
            <a:r>
              <a:rPr lang="en-US" dirty="0"/>
              <a:t>Click to edit Master text styles</a:t>
            </a:r>
          </a:p>
        </p:txBody>
      </p:sp>
      <p:pic>
        <p:nvPicPr>
          <p:cNvPr id="19" name="Picture 18" descr="Logo&#10;&#10;Description automatically generated with medium confidence">
            <a:extLst>
              <a:ext uri="{FF2B5EF4-FFF2-40B4-BE49-F238E27FC236}">
                <a16:creationId xmlns:a16="http://schemas.microsoft.com/office/drawing/2014/main" id="{EB65CF26-C12C-C632-2909-559321B8B4D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2913" y="6020549"/>
            <a:ext cx="1354091" cy="560900"/>
          </a:xfrm>
          <a:prstGeom prst="rect">
            <a:avLst/>
          </a:prstGeom>
        </p:spPr>
      </p:pic>
    </p:spTree>
    <p:extLst>
      <p:ext uri="{BB962C8B-B14F-4D97-AF65-F5344CB8AC3E}">
        <p14:creationId xmlns:p14="http://schemas.microsoft.com/office/powerpoint/2010/main" val="2205273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93F358E-910D-7F44-372C-2768D26A5CB2}"/>
              </a:ext>
            </a:extLst>
          </p:cNvPr>
          <p:cNvSpPr>
            <a:spLocks noGrp="1"/>
          </p:cNvSpPr>
          <p:nvPr>
            <p:ph type="ftr" sz="quarter" idx="11"/>
          </p:nvPr>
        </p:nvSpPr>
        <p:spPr>
          <a:xfrm>
            <a:off x="442913" y="6356350"/>
            <a:ext cx="10468927" cy="365125"/>
          </a:xfrm>
          <a:prstGeom prst="rect">
            <a:avLst/>
          </a:prstGeom>
        </p:spPr>
        <p:txBody>
          <a:bodyPr/>
          <a:lstStyle/>
          <a:p>
            <a:r>
              <a:rPr lang="en-US"/>
              <a:t>CPT codes are used with permission of the American Medical Association. ©Copyright American Medical Association 2026. All rights reserved.</a:t>
            </a:r>
          </a:p>
        </p:txBody>
      </p:sp>
      <p:sp>
        <p:nvSpPr>
          <p:cNvPr id="6" name="Slide Number Placeholder 5">
            <a:extLst>
              <a:ext uri="{FF2B5EF4-FFF2-40B4-BE49-F238E27FC236}">
                <a16:creationId xmlns:a16="http://schemas.microsoft.com/office/drawing/2014/main" id="{8412C0BC-446E-9CB3-17DF-CA41E3287FD4}"/>
              </a:ext>
            </a:extLst>
          </p:cNvPr>
          <p:cNvSpPr>
            <a:spLocks noGrp="1"/>
          </p:cNvSpPr>
          <p:nvPr>
            <p:ph type="sldNum" sz="quarter" idx="12"/>
          </p:nvPr>
        </p:nvSpPr>
        <p:spPr>
          <a:xfrm>
            <a:off x="11115040" y="6356350"/>
            <a:ext cx="634048" cy="365125"/>
          </a:xfrm>
          <a:prstGeom prst="rect">
            <a:avLst/>
          </a:prstGeom>
        </p:spPr>
        <p:txBody>
          <a:bodyPr/>
          <a:lstStyle/>
          <a:p>
            <a:fld id="{547B76BF-2593-4CC7-83CC-6317F015A1F0}" type="slidenum">
              <a:rPr lang="en-US" smtClean="0"/>
              <a:t>‹#›</a:t>
            </a:fld>
            <a:endParaRPr lang="en-US"/>
          </a:p>
        </p:txBody>
      </p:sp>
      <p:sp>
        <p:nvSpPr>
          <p:cNvPr id="7" name="Title 1">
            <a:extLst>
              <a:ext uri="{FF2B5EF4-FFF2-40B4-BE49-F238E27FC236}">
                <a16:creationId xmlns:a16="http://schemas.microsoft.com/office/drawing/2014/main" id="{3060A922-2879-AB15-F38D-5CF378C00750}"/>
              </a:ext>
            </a:extLst>
          </p:cNvPr>
          <p:cNvSpPr>
            <a:spLocks noGrp="1"/>
          </p:cNvSpPr>
          <p:nvPr>
            <p:ph type="title"/>
          </p:nvPr>
        </p:nvSpPr>
        <p:spPr>
          <a:xfrm>
            <a:off x="442913" y="360620"/>
            <a:ext cx="9163049" cy="601899"/>
          </a:xfrm>
          <a:prstGeom prst="rect">
            <a:avLst/>
          </a:prstGeom>
        </p:spPr>
        <p:txBody>
          <a:bodyPr lIns="0" tIns="0" rIns="0" bIns="0" anchor="b">
            <a:noAutofit/>
          </a:bodyPr>
          <a:lstStyle>
            <a:lvl1pPr>
              <a:defRPr sz="3200">
                <a:solidFill>
                  <a:schemeClr val="accent2"/>
                </a:solidFill>
              </a:defRPr>
            </a:lvl1pPr>
          </a:lstStyle>
          <a:p>
            <a:r>
              <a:rPr lang="en-US" dirty="0"/>
              <a:t>Click to edit Master title style</a:t>
            </a:r>
          </a:p>
        </p:txBody>
      </p:sp>
      <p:sp>
        <p:nvSpPr>
          <p:cNvPr id="8" name="Text Placeholder 8">
            <a:extLst>
              <a:ext uri="{FF2B5EF4-FFF2-40B4-BE49-F238E27FC236}">
                <a16:creationId xmlns:a16="http://schemas.microsoft.com/office/drawing/2014/main" id="{3D03647E-B446-FD53-1382-BABF02F3C9A3}"/>
              </a:ext>
            </a:extLst>
          </p:cNvPr>
          <p:cNvSpPr>
            <a:spLocks noGrp="1"/>
          </p:cNvSpPr>
          <p:nvPr>
            <p:ph type="body" sz="quarter" idx="13" hasCustomPrompt="1"/>
          </p:nvPr>
        </p:nvSpPr>
        <p:spPr>
          <a:xfrm>
            <a:off x="442913" y="1069700"/>
            <a:ext cx="9163050" cy="365125"/>
          </a:xfrm>
          <a:prstGeom prst="rect">
            <a:avLst/>
          </a:prstGeom>
        </p:spPr>
        <p:txBody>
          <a:bodyPr vert="horz" lIns="0" tIns="0" rIns="0" bIns="0" rtlCol="0" anchor="t">
            <a:noAutofit/>
          </a:bodyPr>
          <a:lstStyle>
            <a:lvl1pPr marL="0" indent="0">
              <a:buNone/>
              <a:defRPr lang="en-US" sz="2000" dirty="0">
                <a:solidFill>
                  <a:schemeClr val="bg1">
                    <a:lumMod val="50000"/>
                  </a:schemeClr>
                </a:solidFill>
                <a:latin typeface="+mn-lt"/>
                <a:ea typeface="+mj-ea"/>
                <a:cs typeface="+mj-cs"/>
              </a:defRPr>
            </a:lvl1pPr>
          </a:lstStyle>
          <a:p>
            <a:pPr marL="228600" lvl="0" indent="-228600">
              <a:spcBef>
                <a:spcPct val="0"/>
              </a:spcBef>
            </a:pPr>
            <a:r>
              <a:rPr lang="en-US" dirty="0"/>
              <a:t>Click to edit Master title style</a:t>
            </a:r>
          </a:p>
        </p:txBody>
      </p:sp>
      <p:pic>
        <p:nvPicPr>
          <p:cNvPr id="10" name="Picture 9" descr="Logo&#10;&#10;Description automatically generated with medium confidence">
            <a:extLst>
              <a:ext uri="{FF2B5EF4-FFF2-40B4-BE49-F238E27FC236}">
                <a16:creationId xmlns:a16="http://schemas.microsoft.com/office/drawing/2014/main" id="{2096779F-875A-18C0-696E-A26B8332C5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72504" y="360620"/>
            <a:ext cx="2076584" cy="860175"/>
          </a:xfrm>
          <a:prstGeom prst="rect">
            <a:avLst/>
          </a:prstGeom>
        </p:spPr>
      </p:pic>
    </p:spTree>
    <p:extLst>
      <p:ext uri="{BB962C8B-B14F-4D97-AF65-F5344CB8AC3E}">
        <p14:creationId xmlns:p14="http://schemas.microsoft.com/office/powerpoint/2010/main" val="1564379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5" name="Rectangle: Single Corner Rounded 4">
            <a:extLst>
              <a:ext uri="{FF2B5EF4-FFF2-40B4-BE49-F238E27FC236}">
                <a16:creationId xmlns:a16="http://schemas.microsoft.com/office/drawing/2014/main" id="{3312EC01-41A3-A738-8031-8FEAED1756BE}"/>
              </a:ext>
            </a:extLst>
          </p:cNvPr>
          <p:cNvSpPr/>
          <p:nvPr userDrawn="1"/>
        </p:nvSpPr>
        <p:spPr>
          <a:xfrm flipH="1" flipV="1">
            <a:off x="9128760" y="-1"/>
            <a:ext cx="3063240" cy="6200775"/>
          </a:xfrm>
          <a:prstGeom prst="round1Rect">
            <a:avLst>
              <a:gd name="adj" fmla="val 19804"/>
            </a:avLst>
          </a:prstGeom>
          <a:gradFill>
            <a:gsLst>
              <a:gs pos="0">
                <a:schemeClr val="accent1"/>
              </a:gs>
              <a:gs pos="79000">
                <a:schemeClr val="accent2"/>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Icon&#10;&#10;Description automatically generated">
            <a:extLst>
              <a:ext uri="{FF2B5EF4-FFF2-40B4-BE49-F238E27FC236}">
                <a16:creationId xmlns:a16="http://schemas.microsoft.com/office/drawing/2014/main" id="{C8569E13-EE15-223B-8FE2-FC89426D51E0}"/>
              </a:ext>
            </a:extLst>
          </p:cNvPr>
          <p:cNvPicPr>
            <a:picLocks noChangeAspect="1"/>
          </p:cNvPicPr>
          <p:nvPr userDrawn="1"/>
        </p:nvPicPr>
        <p:blipFill rotWithShape="1">
          <a:blip r:embed="rId2">
            <a:alphaModFix amt="4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36906"/>
          <a:stretch/>
        </p:blipFill>
        <p:spPr>
          <a:xfrm>
            <a:off x="0" y="720850"/>
            <a:ext cx="3337560" cy="5157797"/>
          </a:xfrm>
          <a:prstGeom prst="rect">
            <a:avLst/>
          </a:prstGeom>
        </p:spPr>
      </p:pic>
      <p:sp>
        <p:nvSpPr>
          <p:cNvPr id="7" name="Rectangle: Rounded Corners 6">
            <a:extLst>
              <a:ext uri="{FF2B5EF4-FFF2-40B4-BE49-F238E27FC236}">
                <a16:creationId xmlns:a16="http://schemas.microsoft.com/office/drawing/2014/main" id="{F15CF04F-D6B4-51B0-3A32-A0EDAF17B991}"/>
              </a:ext>
            </a:extLst>
          </p:cNvPr>
          <p:cNvSpPr/>
          <p:nvPr userDrawn="1"/>
        </p:nvSpPr>
        <p:spPr>
          <a:xfrm>
            <a:off x="3595745" y="657226"/>
            <a:ext cx="7968616" cy="5081270"/>
          </a:xfrm>
          <a:prstGeom prst="roundRect">
            <a:avLst>
              <a:gd name="adj" fmla="val 6850"/>
            </a:avLst>
          </a:prstGeom>
          <a:solidFill>
            <a:schemeClr val="bg1"/>
          </a:solidFill>
          <a:ln>
            <a:noFill/>
          </a:ln>
          <a:effectLst>
            <a:outerShdw blurRad="63500" sx="102000" sy="102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A57A539E-5A6A-7F60-E434-87E8CB35C8DE}"/>
              </a:ext>
            </a:extLst>
          </p:cNvPr>
          <p:cNvSpPr>
            <a:spLocks noGrp="1"/>
          </p:cNvSpPr>
          <p:nvPr>
            <p:ph type="pic" sz="quarter" idx="10"/>
          </p:nvPr>
        </p:nvSpPr>
        <p:spPr>
          <a:xfrm>
            <a:off x="3824485" y="901701"/>
            <a:ext cx="7501751" cy="4622518"/>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489686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9E9D66-9E5A-DA87-9770-E361A701E8E7}"/>
              </a:ext>
            </a:extLst>
          </p:cNvPr>
          <p:cNvSpPr/>
          <p:nvPr userDrawn="1"/>
        </p:nvSpPr>
        <p:spPr>
          <a:xfrm>
            <a:off x="0" y="6308203"/>
            <a:ext cx="12192000" cy="258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F8BD0755-0516-9443-8047-5C63A84816CA}"/>
              </a:ext>
            </a:extLst>
          </p:cNvPr>
          <p:cNvGrpSpPr/>
          <p:nvPr userDrawn="1"/>
        </p:nvGrpSpPr>
        <p:grpSpPr>
          <a:xfrm>
            <a:off x="0" y="0"/>
            <a:ext cx="6522720" cy="6858000"/>
            <a:chOff x="0" y="0"/>
            <a:chExt cx="7406640" cy="6858000"/>
          </a:xfrm>
        </p:grpSpPr>
        <p:sp>
          <p:nvSpPr>
            <p:cNvPr id="4" name="Rectangle: Top Corners Rounded 3">
              <a:extLst>
                <a:ext uri="{FF2B5EF4-FFF2-40B4-BE49-F238E27FC236}">
                  <a16:creationId xmlns:a16="http://schemas.microsoft.com/office/drawing/2014/main" id="{D8041F0F-8AA4-7531-31D6-EAAD3DAD5F66}"/>
                </a:ext>
              </a:extLst>
            </p:cNvPr>
            <p:cNvSpPr/>
            <p:nvPr/>
          </p:nvSpPr>
          <p:spPr>
            <a:xfrm rot="5400000">
              <a:off x="91440" y="-91440"/>
              <a:ext cx="6858000" cy="7040880"/>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76B526C9-7216-134A-A2C9-C5E214318549}"/>
                </a:ext>
              </a:extLst>
            </p:cNvPr>
            <p:cNvSpPr/>
            <p:nvPr/>
          </p:nvSpPr>
          <p:spPr>
            <a:xfrm rot="5400000">
              <a:off x="1943100" y="1394460"/>
              <a:ext cx="6858000" cy="4069080"/>
            </a:xfrm>
            <a:custGeom>
              <a:avLst/>
              <a:gdLst>
                <a:gd name="connsiteX0" fmla="*/ 0 w 6858000"/>
                <a:gd name="connsiteY0" fmla="*/ 4069080 h 4069080"/>
                <a:gd name="connsiteX1" fmla="*/ 0 w 6858000"/>
                <a:gd name="connsiteY1" fmla="*/ 3429000 h 4069080"/>
                <a:gd name="connsiteX2" fmla="*/ 3429000 w 6858000"/>
                <a:gd name="connsiteY2" fmla="*/ 0 h 4069080"/>
                <a:gd name="connsiteX3" fmla="*/ 6858000 w 6858000"/>
                <a:gd name="connsiteY3" fmla="*/ 3429000 h 4069080"/>
                <a:gd name="connsiteX4" fmla="*/ 6858000 w 6858000"/>
                <a:gd name="connsiteY4" fmla="*/ 4069080 h 4069080"/>
                <a:gd name="connsiteX5" fmla="*/ 3429000 w 6858000"/>
                <a:gd name="connsiteY5" fmla="*/ 640080 h 4069080"/>
                <a:gd name="connsiteX6" fmla="*/ 0 w 6858000"/>
                <a:gd name="connsiteY6" fmla="*/ 4069080 h 4069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4069080">
                  <a:moveTo>
                    <a:pt x="0" y="4069080"/>
                  </a:moveTo>
                  <a:lnTo>
                    <a:pt x="0" y="3429000"/>
                  </a:lnTo>
                  <a:cubicBezTo>
                    <a:pt x="0" y="1535216"/>
                    <a:pt x="1535216" y="0"/>
                    <a:pt x="3429000" y="0"/>
                  </a:cubicBezTo>
                  <a:cubicBezTo>
                    <a:pt x="5322784" y="0"/>
                    <a:pt x="6858000" y="1535216"/>
                    <a:pt x="6858000" y="3429000"/>
                  </a:cubicBezTo>
                  <a:lnTo>
                    <a:pt x="6858000" y="4069080"/>
                  </a:lnTo>
                  <a:cubicBezTo>
                    <a:pt x="6858000" y="2175296"/>
                    <a:pt x="5322784" y="640080"/>
                    <a:pt x="3429000" y="640080"/>
                  </a:cubicBezTo>
                  <a:cubicBezTo>
                    <a:pt x="1535216" y="640080"/>
                    <a:pt x="0" y="2175296"/>
                    <a:pt x="0" y="4069080"/>
                  </a:cubicBezTo>
                  <a:close/>
                </a:path>
              </a:pathLst>
            </a:custGeom>
            <a:gradFill>
              <a:gsLst>
                <a:gs pos="45000">
                  <a:schemeClr val="accent1"/>
                </a:gs>
                <a:gs pos="100000">
                  <a:schemeClr val="accent2"/>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itle 1">
            <a:extLst>
              <a:ext uri="{FF2B5EF4-FFF2-40B4-BE49-F238E27FC236}">
                <a16:creationId xmlns:a16="http://schemas.microsoft.com/office/drawing/2014/main" id="{4685DD00-B354-EE4C-6522-00739E0643EC}"/>
              </a:ext>
            </a:extLst>
          </p:cNvPr>
          <p:cNvSpPr>
            <a:spLocks noGrp="1"/>
          </p:cNvSpPr>
          <p:nvPr>
            <p:ph type="ctrTitle" hasCustomPrompt="1"/>
          </p:nvPr>
        </p:nvSpPr>
        <p:spPr>
          <a:xfrm>
            <a:off x="443437" y="2436328"/>
            <a:ext cx="4991625" cy="992672"/>
          </a:xfrm>
          <a:prstGeom prst="rect">
            <a:avLst/>
          </a:prstGeom>
        </p:spPr>
        <p:txBody>
          <a:bodyPr anchor="ctr"/>
          <a:lstStyle/>
          <a:p>
            <a:pPr algn="l"/>
            <a:r>
              <a:rPr lang="en-US" sz="5400" dirty="0">
                <a:solidFill>
                  <a:schemeClr val="bg1"/>
                </a:solidFill>
                <a:latin typeface="+mn-lt"/>
              </a:rPr>
              <a:t>Questions?</a:t>
            </a:r>
          </a:p>
        </p:txBody>
      </p:sp>
      <p:cxnSp>
        <p:nvCxnSpPr>
          <p:cNvPr id="13" name="Straight Connector 12">
            <a:extLst>
              <a:ext uri="{FF2B5EF4-FFF2-40B4-BE49-F238E27FC236}">
                <a16:creationId xmlns:a16="http://schemas.microsoft.com/office/drawing/2014/main" id="{1AA5BFDE-84AF-3B7D-D3FE-1D61F4161179}"/>
              </a:ext>
            </a:extLst>
          </p:cNvPr>
          <p:cNvCxnSpPr>
            <a:cxnSpLocks/>
          </p:cNvCxnSpPr>
          <p:nvPr userDrawn="1"/>
        </p:nvCxnSpPr>
        <p:spPr>
          <a:xfrm flipH="1">
            <a:off x="0" y="3962400"/>
            <a:ext cx="439119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2D00FC7-9F3B-91A2-59CA-41FC8020AD05}"/>
              </a:ext>
            </a:extLst>
          </p:cNvPr>
          <p:cNvCxnSpPr>
            <a:cxnSpLocks/>
          </p:cNvCxnSpPr>
          <p:nvPr userDrawn="1"/>
        </p:nvCxnSpPr>
        <p:spPr>
          <a:xfrm>
            <a:off x="614624" y="3961950"/>
            <a:ext cx="834408" cy="0"/>
          </a:xfrm>
          <a:prstGeom prst="line">
            <a:avLst/>
          </a:prstGeom>
          <a:ln w="73025" cap="rnd">
            <a:solidFill>
              <a:schemeClr val="accent1"/>
            </a:solidFill>
            <a:round/>
          </a:ln>
        </p:spPr>
        <p:style>
          <a:lnRef idx="1">
            <a:schemeClr val="accent1"/>
          </a:lnRef>
          <a:fillRef idx="0">
            <a:schemeClr val="accent1"/>
          </a:fillRef>
          <a:effectRef idx="0">
            <a:schemeClr val="accent1"/>
          </a:effectRef>
          <a:fontRef idx="minor">
            <a:schemeClr val="tx1"/>
          </a:fontRef>
        </p:style>
      </p:cxnSp>
      <p:pic>
        <p:nvPicPr>
          <p:cNvPr id="16" name="Picture 15" descr="Logo&#10;&#10;Description automatically generated with medium confidence">
            <a:extLst>
              <a:ext uri="{FF2B5EF4-FFF2-40B4-BE49-F238E27FC236}">
                <a16:creationId xmlns:a16="http://schemas.microsoft.com/office/drawing/2014/main" id="{A78E3368-8936-B470-A68D-6424F27189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41096" y="5770687"/>
            <a:ext cx="2076584" cy="860175"/>
          </a:xfrm>
          <a:prstGeom prst="rect">
            <a:avLst/>
          </a:prstGeom>
        </p:spPr>
      </p:pic>
    </p:spTree>
    <p:extLst>
      <p:ext uri="{BB962C8B-B14F-4D97-AF65-F5344CB8AC3E}">
        <p14:creationId xmlns:p14="http://schemas.microsoft.com/office/powerpoint/2010/main" val="8338867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792902-56E8-2FBD-C2EE-FBB9E1908F9C}"/>
              </a:ext>
            </a:extLst>
          </p:cNvPr>
          <p:cNvSpPr/>
          <p:nvPr userDrawn="1"/>
        </p:nvSpPr>
        <p:spPr>
          <a:xfrm>
            <a:off x="0" y="5657215"/>
            <a:ext cx="12192000" cy="1087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5">
            <a:extLst>
              <a:ext uri="{FF2B5EF4-FFF2-40B4-BE49-F238E27FC236}">
                <a16:creationId xmlns:a16="http://schemas.microsoft.com/office/drawing/2014/main" id="{F8A62359-4F83-E88F-43A7-729A563DB41F}"/>
              </a:ext>
            </a:extLst>
          </p:cNvPr>
          <p:cNvSpPr>
            <a:spLocks noGrp="1"/>
          </p:cNvSpPr>
          <p:nvPr>
            <p:ph type="sldNum" sz="quarter" idx="4"/>
          </p:nvPr>
        </p:nvSpPr>
        <p:spPr>
          <a:xfrm>
            <a:off x="11120582" y="6477001"/>
            <a:ext cx="628506" cy="244474"/>
          </a:xfrm>
          <a:prstGeom prst="rect">
            <a:avLst/>
          </a:prstGeom>
        </p:spPr>
        <p:txBody>
          <a:bodyPr anchor="ctr"/>
          <a:lstStyle>
            <a:lvl1pPr algn="ctr">
              <a:defRPr sz="1000"/>
            </a:lvl1pPr>
          </a:lstStyle>
          <a:p>
            <a:fld id="{547B76BF-2593-4CC7-83CC-6317F015A1F0}" type="slidenum">
              <a:rPr lang="en-US" smtClean="0"/>
              <a:pPr/>
              <a:t>‹#›</a:t>
            </a:fld>
            <a:endParaRPr lang="en-US" dirty="0"/>
          </a:p>
        </p:txBody>
      </p:sp>
    </p:spTree>
    <p:extLst>
      <p:ext uri="{BB962C8B-B14F-4D97-AF65-F5344CB8AC3E}">
        <p14:creationId xmlns:p14="http://schemas.microsoft.com/office/powerpoint/2010/main" val="2950323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93F358E-910D-7F44-372C-2768D26A5CB2}"/>
              </a:ext>
            </a:extLst>
          </p:cNvPr>
          <p:cNvSpPr>
            <a:spLocks noGrp="1"/>
          </p:cNvSpPr>
          <p:nvPr>
            <p:ph type="ftr" sz="quarter" idx="11"/>
          </p:nvPr>
        </p:nvSpPr>
        <p:spPr>
          <a:xfrm>
            <a:off x="442913" y="6356350"/>
            <a:ext cx="10468927" cy="365125"/>
          </a:xfrm>
          <a:prstGeom prst="rect">
            <a:avLst/>
          </a:prstGeom>
        </p:spPr>
        <p:txBody>
          <a:bodyPr/>
          <a:lstStyle/>
          <a:p>
            <a:r>
              <a:rPr lang="en-US"/>
              <a:t>CPT codes are used with permission of the American Medical Association. ©Copyright American Medical Association 2026. All rights reserved.</a:t>
            </a:r>
          </a:p>
        </p:txBody>
      </p:sp>
      <p:sp>
        <p:nvSpPr>
          <p:cNvPr id="6" name="Slide Number Placeholder 5">
            <a:extLst>
              <a:ext uri="{FF2B5EF4-FFF2-40B4-BE49-F238E27FC236}">
                <a16:creationId xmlns:a16="http://schemas.microsoft.com/office/drawing/2014/main" id="{8412C0BC-446E-9CB3-17DF-CA41E3287FD4}"/>
              </a:ext>
            </a:extLst>
          </p:cNvPr>
          <p:cNvSpPr>
            <a:spLocks noGrp="1"/>
          </p:cNvSpPr>
          <p:nvPr>
            <p:ph type="sldNum" sz="quarter" idx="12"/>
          </p:nvPr>
        </p:nvSpPr>
        <p:spPr>
          <a:xfrm>
            <a:off x="11115040" y="6356350"/>
            <a:ext cx="634048" cy="365125"/>
          </a:xfrm>
          <a:prstGeom prst="rect">
            <a:avLst/>
          </a:prstGeom>
        </p:spPr>
        <p:txBody>
          <a:bodyPr/>
          <a:lstStyle/>
          <a:p>
            <a:fld id="{547B76BF-2593-4CC7-83CC-6317F015A1F0}" type="slidenum">
              <a:rPr lang="en-US" smtClean="0"/>
              <a:t>‹#›</a:t>
            </a:fld>
            <a:endParaRPr lang="en-US"/>
          </a:p>
        </p:txBody>
      </p:sp>
      <p:sp>
        <p:nvSpPr>
          <p:cNvPr id="7" name="Title 1">
            <a:extLst>
              <a:ext uri="{FF2B5EF4-FFF2-40B4-BE49-F238E27FC236}">
                <a16:creationId xmlns:a16="http://schemas.microsoft.com/office/drawing/2014/main" id="{3060A922-2879-AB15-F38D-5CF378C00750}"/>
              </a:ext>
            </a:extLst>
          </p:cNvPr>
          <p:cNvSpPr>
            <a:spLocks noGrp="1"/>
          </p:cNvSpPr>
          <p:nvPr>
            <p:ph type="title"/>
          </p:nvPr>
        </p:nvSpPr>
        <p:spPr>
          <a:xfrm>
            <a:off x="442912" y="360620"/>
            <a:ext cx="9163049" cy="601899"/>
          </a:xfrm>
          <a:prstGeom prst="rect">
            <a:avLst/>
          </a:prstGeom>
        </p:spPr>
        <p:txBody>
          <a:bodyPr lIns="0" tIns="0" rIns="0" bIns="0" anchor="b">
            <a:noAutofit/>
          </a:bodyPr>
          <a:lstStyle>
            <a:lvl1pPr>
              <a:defRPr sz="3200">
                <a:solidFill>
                  <a:schemeClr val="accent2"/>
                </a:solidFill>
              </a:defRPr>
            </a:lvl1pPr>
          </a:lstStyle>
          <a:p>
            <a:r>
              <a:rPr lang="en-US" dirty="0"/>
              <a:t>Click to edit Master title style</a:t>
            </a:r>
          </a:p>
        </p:txBody>
      </p:sp>
      <p:sp>
        <p:nvSpPr>
          <p:cNvPr id="8" name="Text Placeholder 8">
            <a:extLst>
              <a:ext uri="{FF2B5EF4-FFF2-40B4-BE49-F238E27FC236}">
                <a16:creationId xmlns:a16="http://schemas.microsoft.com/office/drawing/2014/main" id="{3D03647E-B446-FD53-1382-BABF02F3C9A3}"/>
              </a:ext>
            </a:extLst>
          </p:cNvPr>
          <p:cNvSpPr>
            <a:spLocks noGrp="1"/>
          </p:cNvSpPr>
          <p:nvPr>
            <p:ph type="body" sz="quarter" idx="13" hasCustomPrompt="1"/>
          </p:nvPr>
        </p:nvSpPr>
        <p:spPr>
          <a:xfrm>
            <a:off x="442913" y="1069700"/>
            <a:ext cx="9163050" cy="365125"/>
          </a:xfrm>
          <a:prstGeom prst="rect">
            <a:avLst/>
          </a:prstGeom>
        </p:spPr>
        <p:txBody>
          <a:bodyPr vert="horz" lIns="0" tIns="0" rIns="0" bIns="0" rtlCol="0" anchor="t">
            <a:noAutofit/>
          </a:bodyPr>
          <a:lstStyle>
            <a:lvl1pPr marL="0" indent="0">
              <a:buNone/>
              <a:defRPr lang="en-US" sz="2000" dirty="0">
                <a:solidFill>
                  <a:schemeClr val="bg1">
                    <a:lumMod val="50000"/>
                  </a:schemeClr>
                </a:solidFill>
                <a:latin typeface="+mn-lt"/>
                <a:ea typeface="+mj-ea"/>
                <a:cs typeface="+mj-cs"/>
              </a:defRPr>
            </a:lvl1pPr>
          </a:lstStyle>
          <a:p>
            <a:pPr marL="228600" lvl="0" indent="-228600">
              <a:spcBef>
                <a:spcPct val="0"/>
              </a:spcBef>
            </a:pPr>
            <a:r>
              <a:rPr lang="en-US" dirty="0"/>
              <a:t>Click to edit Master title style</a:t>
            </a:r>
          </a:p>
        </p:txBody>
      </p:sp>
      <p:pic>
        <p:nvPicPr>
          <p:cNvPr id="10" name="Picture 9" descr="Logo&#10;&#10;Description automatically generated with medium confidence">
            <a:extLst>
              <a:ext uri="{FF2B5EF4-FFF2-40B4-BE49-F238E27FC236}">
                <a16:creationId xmlns:a16="http://schemas.microsoft.com/office/drawing/2014/main" id="{2096779F-875A-18C0-696E-A26B8332C5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72504" y="360620"/>
            <a:ext cx="2076584" cy="860175"/>
          </a:xfrm>
          <a:prstGeom prst="rect">
            <a:avLst/>
          </a:prstGeom>
        </p:spPr>
      </p:pic>
      <p:sp>
        <p:nvSpPr>
          <p:cNvPr id="11" name="Content Placeholder 2">
            <a:extLst>
              <a:ext uri="{FF2B5EF4-FFF2-40B4-BE49-F238E27FC236}">
                <a16:creationId xmlns:a16="http://schemas.microsoft.com/office/drawing/2014/main" id="{93C859E8-9AE4-045D-9445-56BF4F9050DF}"/>
              </a:ext>
            </a:extLst>
          </p:cNvPr>
          <p:cNvSpPr>
            <a:spLocks noGrp="1"/>
          </p:cNvSpPr>
          <p:nvPr>
            <p:ph idx="1"/>
          </p:nvPr>
        </p:nvSpPr>
        <p:spPr>
          <a:xfrm>
            <a:off x="442913" y="1819564"/>
            <a:ext cx="11306174" cy="4357399"/>
          </a:xfrm>
          <a:prstGeom prst="rect">
            <a:avLst/>
          </a:prstGeo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1324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_2">
    <p:spTree>
      <p:nvGrpSpPr>
        <p:cNvPr id="1" name=""/>
        <p:cNvGrpSpPr/>
        <p:nvPr/>
      </p:nvGrpSpPr>
      <p:grpSpPr>
        <a:xfrm>
          <a:off x="0" y="0"/>
          <a:ext cx="0" cy="0"/>
          <a:chOff x="0" y="0"/>
          <a:chExt cx="0" cy="0"/>
        </a:xfrm>
      </p:grpSpPr>
      <p:sp>
        <p:nvSpPr>
          <p:cNvPr id="9" name="Rectangle: Single Corner Rounded 8">
            <a:extLst>
              <a:ext uri="{FF2B5EF4-FFF2-40B4-BE49-F238E27FC236}">
                <a16:creationId xmlns:a16="http://schemas.microsoft.com/office/drawing/2014/main" id="{2D657908-FBEE-6E38-81E3-DBB3670B55F0}"/>
              </a:ext>
            </a:extLst>
          </p:cNvPr>
          <p:cNvSpPr/>
          <p:nvPr userDrawn="1"/>
        </p:nvSpPr>
        <p:spPr>
          <a:xfrm flipV="1">
            <a:off x="0" y="807106"/>
            <a:ext cx="12192000" cy="2621894"/>
          </a:xfrm>
          <a:prstGeom prst="round1Rect">
            <a:avLst>
              <a:gd name="adj" fmla="val 2382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Single Corner Rounded 2">
            <a:extLst>
              <a:ext uri="{FF2B5EF4-FFF2-40B4-BE49-F238E27FC236}">
                <a16:creationId xmlns:a16="http://schemas.microsoft.com/office/drawing/2014/main" id="{54694811-1CB4-FCC6-326B-2F103EE04059}"/>
              </a:ext>
            </a:extLst>
          </p:cNvPr>
          <p:cNvSpPr/>
          <p:nvPr userDrawn="1"/>
        </p:nvSpPr>
        <p:spPr>
          <a:xfrm flipV="1">
            <a:off x="0" y="0"/>
            <a:ext cx="12192000" cy="2540000"/>
          </a:xfrm>
          <a:prstGeom prst="round1Rect">
            <a:avLst>
              <a:gd name="adj" fmla="val 23822"/>
            </a:avLst>
          </a:prstGeom>
          <a:gradFill>
            <a:gsLst>
              <a:gs pos="100000">
                <a:schemeClr val="accent1"/>
              </a:gs>
              <a:gs pos="18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719AAE5-8B96-647B-8E01-61D4A54FDF16}"/>
              </a:ext>
            </a:extLst>
          </p:cNvPr>
          <p:cNvSpPr/>
          <p:nvPr userDrawn="1"/>
        </p:nvSpPr>
        <p:spPr>
          <a:xfrm>
            <a:off x="0" y="6208477"/>
            <a:ext cx="1569720" cy="520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193F358E-910D-7F44-372C-2768D26A5CB2}"/>
              </a:ext>
            </a:extLst>
          </p:cNvPr>
          <p:cNvSpPr>
            <a:spLocks noGrp="1"/>
          </p:cNvSpPr>
          <p:nvPr>
            <p:ph type="ftr" sz="quarter" idx="11"/>
          </p:nvPr>
        </p:nvSpPr>
        <p:spPr>
          <a:xfrm>
            <a:off x="1672590" y="6356350"/>
            <a:ext cx="9239250" cy="365125"/>
          </a:xfrm>
          <a:prstGeom prst="rect">
            <a:avLst/>
          </a:prstGeom>
        </p:spPr>
        <p:txBody>
          <a:bodyPr/>
          <a:lstStyle/>
          <a:p>
            <a:r>
              <a:rPr lang="en-US"/>
              <a:t>CPT codes are used with permission of the American Medical Association. ©Copyright American Medical Association 2026. All rights reserved.</a:t>
            </a:r>
          </a:p>
        </p:txBody>
      </p:sp>
      <p:sp>
        <p:nvSpPr>
          <p:cNvPr id="6" name="Slide Number Placeholder 5">
            <a:extLst>
              <a:ext uri="{FF2B5EF4-FFF2-40B4-BE49-F238E27FC236}">
                <a16:creationId xmlns:a16="http://schemas.microsoft.com/office/drawing/2014/main" id="{8412C0BC-446E-9CB3-17DF-CA41E3287FD4}"/>
              </a:ext>
            </a:extLst>
          </p:cNvPr>
          <p:cNvSpPr>
            <a:spLocks noGrp="1"/>
          </p:cNvSpPr>
          <p:nvPr>
            <p:ph type="sldNum" sz="quarter" idx="12"/>
          </p:nvPr>
        </p:nvSpPr>
        <p:spPr>
          <a:xfrm>
            <a:off x="11115040" y="6356350"/>
            <a:ext cx="634048" cy="365125"/>
          </a:xfrm>
          <a:prstGeom prst="rect">
            <a:avLst/>
          </a:prstGeom>
        </p:spPr>
        <p:txBody>
          <a:bodyPr/>
          <a:lstStyle/>
          <a:p>
            <a:fld id="{547B76BF-2593-4CC7-83CC-6317F015A1F0}" type="slidenum">
              <a:rPr lang="en-US" smtClean="0"/>
              <a:t>‹#›</a:t>
            </a:fld>
            <a:endParaRPr lang="en-US"/>
          </a:p>
        </p:txBody>
      </p:sp>
      <p:sp>
        <p:nvSpPr>
          <p:cNvPr id="7" name="Title 1">
            <a:extLst>
              <a:ext uri="{FF2B5EF4-FFF2-40B4-BE49-F238E27FC236}">
                <a16:creationId xmlns:a16="http://schemas.microsoft.com/office/drawing/2014/main" id="{3060A922-2879-AB15-F38D-5CF378C00750}"/>
              </a:ext>
            </a:extLst>
          </p:cNvPr>
          <p:cNvSpPr>
            <a:spLocks noGrp="1"/>
          </p:cNvSpPr>
          <p:nvPr>
            <p:ph type="title"/>
          </p:nvPr>
        </p:nvSpPr>
        <p:spPr>
          <a:xfrm>
            <a:off x="442912" y="605477"/>
            <a:ext cx="11306176" cy="601899"/>
          </a:xfrm>
          <a:prstGeom prst="rect">
            <a:avLst/>
          </a:prstGeom>
        </p:spPr>
        <p:txBody>
          <a:bodyPr lIns="0" tIns="0" rIns="0" bIns="0" anchor="b">
            <a:noAutofit/>
          </a:bodyPr>
          <a:lstStyle>
            <a:lvl1pPr>
              <a:defRPr sz="3600">
                <a:solidFill>
                  <a:schemeClr val="bg1"/>
                </a:solidFill>
              </a:defRPr>
            </a:lvl1pPr>
          </a:lstStyle>
          <a:p>
            <a:r>
              <a:rPr lang="en-US" dirty="0"/>
              <a:t>Click to edit Master title style</a:t>
            </a:r>
          </a:p>
        </p:txBody>
      </p:sp>
      <p:sp>
        <p:nvSpPr>
          <p:cNvPr id="8" name="Text Placeholder 8">
            <a:extLst>
              <a:ext uri="{FF2B5EF4-FFF2-40B4-BE49-F238E27FC236}">
                <a16:creationId xmlns:a16="http://schemas.microsoft.com/office/drawing/2014/main" id="{3D03647E-B446-FD53-1382-BABF02F3C9A3}"/>
              </a:ext>
            </a:extLst>
          </p:cNvPr>
          <p:cNvSpPr>
            <a:spLocks noGrp="1"/>
          </p:cNvSpPr>
          <p:nvPr>
            <p:ph type="body" sz="quarter" idx="13" hasCustomPrompt="1"/>
          </p:nvPr>
        </p:nvSpPr>
        <p:spPr>
          <a:xfrm>
            <a:off x="442907" y="1397402"/>
            <a:ext cx="11306177" cy="365125"/>
          </a:xfrm>
          <a:prstGeom prst="rect">
            <a:avLst/>
          </a:prstGeom>
        </p:spPr>
        <p:txBody>
          <a:bodyPr vert="horz" lIns="0" tIns="0" rIns="0" bIns="0" rtlCol="0" anchor="t">
            <a:noAutofit/>
          </a:bodyPr>
          <a:lstStyle>
            <a:lvl1pPr marL="0" indent="0">
              <a:buNone/>
              <a:defRPr lang="en-US" sz="2000" dirty="0">
                <a:solidFill>
                  <a:schemeClr val="bg1"/>
                </a:solidFill>
                <a:latin typeface="+mn-lt"/>
                <a:ea typeface="+mj-ea"/>
                <a:cs typeface="+mj-cs"/>
              </a:defRPr>
            </a:lvl1pPr>
          </a:lstStyle>
          <a:p>
            <a:pPr marL="228600" lvl="0" indent="-228600">
              <a:spcBef>
                <a:spcPct val="0"/>
              </a:spcBef>
            </a:pPr>
            <a:r>
              <a:rPr lang="en-US" dirty="0"/>
              <a:t>Click to edit Master title style</a:t>
            </a:r>
          </a:p>
        </p:txBody>
      </p:sp>
      <p:pic>
        <p:nvPicPr>
          <p:cNvPr id="10" name="Picture 9" descr="Logo&#10;&#10;Description automatically generated with medium confidence">
            <a:extLst>
              <a:ext uri="{FF2B5EF4-FFF2-40B4-BE49-F238E27FC236}">
                <a16:creationId xmlns:a16="http://schemas.microsoft.com/office/drawing/2014/main" id="{2096779F-875A-18C0-696E-A26B8332C5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2912" y="6297930"/>
            <a:ext cx="1041090" cy="431247"/>
          </a:xfrm>
          <a:prstGeom prst="rect">
            <a:avLst/>
          </a:prstGeom>
        </p:spPr>
      </p:pic>
      <p:sp>
        <p:nvSpPr>
          <p:cNvPr id="4" name="Rectangle: Rounded Corners 3">
            <a:extLst>
              <a:ext uri="{FF2B5EF4-FFF2-40B4-BE49-F238E27FC236}">
                <a16:creationId xmlns:a16="http://schemas.microsoft.com/office/drawing/2014/main" id="{C8C5060C-E33D-A48E-8774-A0DD96CD7EA7}"/>
              </a:ext>
            </a:extLst>
          </p:cNvPr>
          <p:cNvSpPr/>
          <p:nvPr userDrawn="1"/>
        </p:nvSpPr>
        <p:spPr>
          <a:xfrm rot="10800000" flipV="1">
            <a:off x="442906" y="2233600"/>
            <a:ext cx="11306177" cy="3315645"/>
          </a:xfrm>
          <a:prstGeom prst="roundRect">
            <a:avLst>
              <a:gd name="adj" fmla="val 3343"/>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188000" rtlCol="0" anchor="t"/>
          <a:lstStyle/>
          <a:p>
            <a:endParaRPr lang="en-US" sz="2000" dirty="0">
              <a:solidFill>
                <a:schemeClr val="tx1"/>
              </a:solidFill>
            </a:endParaRPr>
          </a:p>
        </p:txBody>
      </p:sp>
      <p:sp>
        <p:nvSpPr>
          <p:cNvPr id="14" name="Text Placeholder 16">
            <a:extLst>
              <a:ext uri="{FF2B5EF4-FFF2-40B4-BE49-F238E27FC236}">
                <a16:creationId xmlns:a16="http://schemas.microsoft.com/office/drawing/2014/main" id="{2609381A-F92F-A642-3FE7-198663C8B275}"/>
              </a:ext>
            </a:extLst>
          </p:cNvPr>
          <p:cNvSpPr>
            <a:spLocks noGrp="1"/>
          </p:cNvSpPr>
          <p:nvPr>
            <p:ph type="body" sz="quarter" idx="59" hasCustomPrompt="1"/>
          </p:nvPr>
        </p:nvSpPr>
        <p:spPr>
          <a:xfrm>
            <a:off x="661849" y="3049114"/>
            <a:ext cx="1815742" cy="520700"/>
          </a:xfrm>
          <a:prstGeom prst="rect">
            <a:avLst/>
          </a:prstGeom>
        </p:spPr>
        <p:txBody>
          <a:bodyPr lIns="0" tIns="0" rIns="0" bIns="0" anchor="ctr" anchorCtr="0">
            <a:normAutofit/>
          </a:bodyPr>
          <a:lstStyle>
            <a:lvl1pPr marL="0" indent="0" algn="ctr">
              <a:lnSpc>
                <a:spcPct val="100000"/>
              </a:lnSpc>
              <a:spcBef>
                <a:spcPts val="0"/>
              </a:spcBef>
              <a:buNone/>
              <a:defRPr sz="1600" b="1">
                <a:solidFill>
                  <a:schemeClr val="accent4"/>
                </a:solidFill>
              </a:defRPr>
            </a:lvl1pPr>
          </a:lstStyle>
          <a:p>
            <a:pPr lvl="0"/>
            <a:r>
              <a:rPr lang="en-US" dirty="0"/>
              <a:t>Add Text</a:t>
            </a:r>
          </a:p>
        </p:txBody>
      </p:sp>
      <p:sp>
        <p:nvSpPr>
          <p:cNvPr id="15" name="Text Placeholder 23">
            <a:extLst>
              <a:ext uri="{FF2B5EF4-FFF2-40B4-BE49-F238E27FC236}">
                <a16:creationId xmlns:a16="http://schemas.microsoft.com/office/drawing/2014/main" id="{73256738-8D35-1950-B014-26F269073E01}"/>
              </a:ext>
            </a:extLst>
          </p:cNvPr>
          <p:cNvSpPr>
            <a:spLocks noGrp="1"/>
          </p:cNvSpPr>
          <p:nvPr>
            <p:ph type="body" sz="quarter" idx="60"/>
          </p:nvPr>
        </p:nvSpPr>
        <p:spPr>
          <a:xfrm>
            <a:off x="661849" y="3663477"/>
            <a:ext cx="1815383" cy="1560174"/>
          </a:xfrm>
          <a:prstGeom prst="rect">
            <a:avLst/>
          </a:prstGeom>
        </p:spPr>
        <p:txBody>
          <a:bodyPr>
            <a:normAutofit/>
          </a:bodyPr>
          <a:lstStyle>
            <a:lvl1pPr marL="0" indent="0" algn="ctr">
              <a:lnSpc>
                <a:spcPct val="100000"/>
              </a:lnSpc>
              <a:spcBef>
                <a:spcPts val="0"/>
              </a:spcBef>
              <a:buNone/>
              <a:defRPr sz="14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grpSp>
        <p:nvGrpSpPr>
          <p:cNvPr id="47" name="Group 46">
            <a:extLst>
              <a:ext uri="{FF2B5EF4-FFF2-40B4-BE49-F238E27FC236}">
                <a16:creationId xmlns:a16="http://schemas.microsoft.com/office/drawing/2014/main" id="{40C54CE6-2C5B-FD3A-DA80-21B1AD386699}"/>
              </a:ext>
            </a:extLst>
          </p:cNvPr>
          <p:cNvGrpSpPr/>
          <p:nvPr userDrawn="1"/>
        </p:nvGrpSpPr>
        <p:grpSpPr>
          <a:xfrm>
            <a:off x="2703483" y="2910839"/>
            <a:ext cx="6720840" cy="2324101"/>
            <a:chOff x="2733963" y="2415865"/>
            <a:chExt cx="6720840" cy="3172770"/>
          </a:xfrm>
        </p:grpSpPr>
        <p:cxnSp>
          <p:nvCxnSpPr>
            <p:cNvPr id="48" name="Straight Connector 47">
              <a:extLst>
                <a:ext uri="{FF2B5EF4-FFF2-40B4-BE49-F238E27FC236}">
                  <a16:creationId xmlns:a16="http://schemas.microsoft.com/office/drawing/2014/main" id="{AC4C38CF-C088-CB2B-1156-707441C008A5}"/>
                </a:ext>
              </a:extLst>
            </p:cNvPr>
            <p:cNvCxnSpPr>
              <a:cxnSpLocks/>
            </p:cNvCxnSpPr>
            <p:nvPr/>
          </p:nvCxnSpPr>
          <p:spPr>
            <a:xfrm>
              <a:off x="2733963" y="2415865"/>
              <a:ext cx="0" cy="317277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4DD070-EE1E-0EB4-F4F5-E6D1B61597B6}"/>
                </a:ext>
              </a:extLst>
            </p:cNvPr>
            <p:cNvCxnSpPr>
              <a:cxnSpLocks/>
            </p:cNvCxnSpPr>
            <p:nvPr/>
          </p:nvCxnSpPr>
          <p:spPr>
            <a:xfrm>
              <a:off x="4974243" y="2415865"/>
              <a:ext cx="0" cy="317277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DD89043-D08E-735C-04B1-4299282D664F}"/>
                </a:ext>
              </a:extLst>
            </p:cNvPr>
            <p:cNvCxnSpPr>
              <a:cxnSpLocks/>
            </p:cNvCxnSpPr>
            <p:nvPr/>
          </p:nvCxnSpPr>
          <p:spPr>
            <a:xfrm>
              <a:off x="7214523" y="2415865"/>
              <a:ext cx="0" cy="317277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4A5E4C5-C4C9-BA4F-E4FB-20CC1F4C02B2}"/>
                </a:ext>
              </a:extLst>
            </p:cNvPr>
            <p:cNvCxnSpPr>
              <a:cxnSpLocks/>
            </p:cNvCxnSpPr>
            <p:nvPr/>
          </p:nvCxnSpPr>
          <p:spPr>
            <a:xfrm>
              <a:off x="9454803" y="2415865"/>
              <a:ext cx="0" cy="317277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54" name="Text Placeholder 16">
            <a:extLst>
              <a:ext uri="{FF2B5EF4-FFF2-40B4-BE49-F238E27FC236}">
                <a16:creationId xmlns:a16="http://schemas.microsoft.com/office/drawing/2014/main" id="{F5641E2C-6649-873F-A96A-F885F01155DF}"/>
              </a:ext>
            </a:extLst>
          </p:cNvPr>
          <p:cNvSpPr>
            <a:spLocks noGrp="1"/>
          </p:cNvSpPr>
          <p:nvPr>
            <p:ph type="body" sz="quarter" idx="61" hasCustomPrompt="1"/>
          </p:nvPr>
        </p:nvSpPr>
        <p:spPr>
          <a:xfrm>
            <a:off x="2905592" y="3060403"/>
            <a:ext cx="1815742" cy="520700"/>
          </a:xfrm>
          <a:prstGeom prst="rect">
            <a:avLst/>
          </a:prstGeom>
        </p:spPr>
        <p:txBody>
          <a:bodyPr lIns="0" tIns="0" rIns="0" bIns="0" anchor="ctr" anchorCtr="0">
            <a:normAutofit/>
          </a:bodyPr>
          <a:lstStyle>
            <a:lvl1pPr marL="0" indent="0" algn="ctr">
              <a:lnSpc>
                <a:spcPct val="100000"/>
              </a:lnSpc>
              <a:spcBef>
                <a:spcPts val="0"/>
              </a:spcBef>
              <a:buNone/>
              <a:defRPr sz="1600" b="1">
                <a:solidFill>
                  <a:schemeClr val="accent4"/>
                </a:solidFill>
              </a:defRPr>
            </a:lvl1pPr>
          </a:lstStyle>
          <a:p>
            <a:pPr lvl="0"/>
            <a:r>
              <a:rPr lang="en-US" dirty="0"/>
              <a:t>Add Text</a:t>
            </a:r>
          </a:p>
        </p:txBody>
      </p:sp>
      <p:sp>
        <p:nvSpPr>
          <p:cNvPr id="55" name="Text Placeholder 23">
            <a:extLst>
              <a:ext uri="{FF2B5EF4-FFF2-40B4-BE49-F238E27FC236}">
                <a16:creationId xmlns:a16="http://schemas.microsoft.com/office/drawing/2014/main" id="{6D3784D3-60FC-3439-E562-CEB8AF9D5B4F}"/>
              </a:ext>
            </a:extLst>
          </p:cNvPr>
          <p:cNvSpPr>
            <a:spLocks noGrp="1"/>
          </p:cNvSpPr>
          <p:nvPr>
            <p:ph type="body" sz="quarter" idx="62"/>
          </p:nvPr>
        </p:nvSpPr>
        <p:spPr>
          <a:xfrm>
            <a:off x="2905592" y="3674766"/>
            <a:ext cx="1815383" cy="1560174"/>
          </a:xfrm>
          <a:prstGeom prst="rect">
            <a:avLst/>
          </a:prstGeom>
        </p:spPr>
        <p:txBody>
          <a:bodyPr>
            <a:normAutofit/>
          </a:bodyPr>
          <a:lstStyle>
            <a:lvl1pPr marL="0" indent="0" algn="ctr">
              <a:lnSpc>
                <a:spcPct val="100000"/>
              </a:lnSpc>
              <a:spcBef>
                <a:spcPts val="0"/>
              </a:spcBef>
              <a:buNone/>
              <a:defRPr sz="14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56" name="Text Placeholder 16">
            <a:extLst>
              <a:ext uri="{FF2B5EF4-FFF2-40B4-BE49-F238E27FC236}">
                <a16:creationId xmlns:a16="http://schemas.microsoft.com/office/drawing/2014/main" id="{F1044BB4-A066-ADB4-B925-B59B23A416AD}"/>
              </a:ext>
            </a:extLst>
          </p:cNvPr>
          <p:cNvSpPr>
            <a:spLocks noGrp="1"/>
          </p:cNvSpPr>
          <p:nvPr>
            <p:ph type="body" sz="quarter" idx="63" hasCustomPrompt="1"/>
          </p:nvPr>
        </p:nvSpPr>
        <p:spPr>
          <a:xfrm>
            <a:off x="5149335" y="3071692"/>
            <a:ext cx="1815742" cy="520700"/>
          </a:xfrm>
          <a:prstGeom prst="rect">
            <a:avLst/>
          </a:prstGeom>
        </p:spPr>
        <p:txBody>
          <a:bodyPr lIns="0" tIns="0" rIns="0" bIns="0" anchor="ctr" anchorCtr="0">
            <a:normAutofit/>
          </a:bodyPr>
          <a:lstStyle>
            <a:lvl1pPr marL="0" indent="0" algn="ctr">
              <a:lnSpc>
                <a:spcPct val="100000"/>
              </a:lnSpc>
              <a:spcBef>
                <a:spcPts val="0"/>
              </a:spcBef>
              <a:buNone/>
              <a:defRPr sz="1600" b="1">
                <a:solidFill>
                  <a:schemeClr val="accent4"/>
                </a:solidFill>
              </a:defRPr>
            </a:lvl1pPr>
          </a:lstStyle>
          <a:p>
            <a:pPr lvl="0"/>
            <a:r>
              <a:rPr lang="en-US" dirty="0"/>
              <a:t>Add Text</a:t>
            </a:r>
          </a:p>
        </p:txBody>
      </p:sp>
      <p:sp>
        <p:nvSpPr>
          <p:cNvPr id="57" name="Text Placeholder 23">
            <a:extLst>
              <a:ext uri="{FF2B5EF4-FFF2-40B4-BE49-F238E27FC236}">
                <a16:creationId xmlns:a16="http://schemas.microsoft.com/office/drawing/2014/main" id="{128C48A6-E61B-E487-2652-301ACFF93024}"/>
              </a:ext>
            </a:extLst>
          </p:cNvPr>
          <p:cNvSpPr>
            <a:spLocks noGrp="1"/>
          </p:cNvSpPr>
          <p:nvPr>
            <p:ph type="body" sz="quarter" idx="64"/>
          </p:nvPr>
        </p:nvSpPr>
        <p:spPr>
          <a:xfrm>
            <a:off x="5149335" y="3686055"/>
            <a:ext cx="1815383" cy="1560174"/>
          </a:xfrm>
          <a:prstGeom prst="rect">
            <a:avLst/>
          </a:prstGeom>
        </p:spPr>
        <p:txBody>
          <a:bodyPr>
            <a:normAutofit/>
          </a:bodyPr>
          <a:lstStyle>
            <a:lvl1pPr marL="0" indent="0" algn="ctr">
              <a:lnSpc>
                <a:spcPct val="100000"/>
              </a:lnSpc>
              <a:spcBef>
                <a:spcPts val="0"/>
              </a:spcBef>
              <a:buNone/>
              <a:defRPr sz="14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58" name="Text Placeholder 16">
            <a:extLst>
              <a:ext uri="{FF2B5EF4-FFF2-40B4-BE49-F238E27FC236}">
                <a16:creationId xmlns:a16="http://schemas.microsoft.com/office/drawing/2014/main" id="{F48FFFFC-1FD4-DE72-9E2E-112E63E784DE}"/>
              </a:ext>
            </a:extLst>
          </p:cNvPr>
          <p:cNvSpPr>
            <a:spLocks noGrp="1"/>
          </p:cNvSpPr>
          <p:nvPr>
            <p:ph type="body" sz="quarter" idx="65" hasCustomPrompt="1"/>
          </p:nvPr>
        </p:nvSpPr>
        <p:spPr>
          <a:xfrm>
            <a:off x="7393078" y="3082981"/>
            <a:ext cx="1815742" cy="520700"/>
          </a:xfrm>
          <a:prstGeom prst="rect">
            <a:avLst/>
          </a:prstGeom>
        </p:spPr>
        <p:txBody>
          <a:bodyPr lIns="0" tIns="0" rIns="0" bIns="0" anchor="ctr" anchorCtr="0">
            <a:normAutofit/>
          </a:bodyPr>
          <a:lstStyle>
            <a:lvl1pPr marL="0" indent="0" algn="ctr">
              <a:lnSpc>
                <a:spcPct val="100000"/>
              </a:lnSpc>
              <a:spcBef>
                <a:spcPts val="0"/>
              </a:spcBef>
              <a:buNone/>
              <a:defRPr sz="1600" b="1">
                <a:solidFill>
                  <a:schemeClr val="accent4"/>
                </a:solidFill>
              </a:defRPr>
            </a:lvl1pPr>
          </a:lstStyle>
          <a:p>
            <a:pPr lvl="0"/>
            <a:r>
              <a:rPr lang="en-US" dirty="0"/>
              <a:t>Add Text</a:t>
            </a:r>
          </a:p>
        </p:txBody>
      </p:sp>
      <p:sp>
        <p:nvSpPr>
          <p:cNvPr id="59" name="Text Placeholder 23">
            <a:extLst>
              <a:ext uri="{FF2B5EF4-FFF2-40B4-BE49-F238E27FC236}">
                <a16:creationId xmlns:a16="http://schemas.microsoft.com/office/drawing/2014/main" id="{6FC73134-A0FD-5F0F-8A86-F9C2BF61E914}"/>
              </a:ext>
            </a:extLst>
          </p:cNvPr>
          <p:cNvSpPr>
            <a:spLocks noGrp="1"/>
          </p:cNvSpPr>
          <p:nvPr>
            <p:ph type="body" sz="quarter" idx="66"/>
          </p:nvPr>
        </p:nvSpPr>
        <p:spPr>
          <a:xfrm>
            <a:off x="7393078" y="3697344"/>
            <a:ext cx="1815383" cy="1560174"/>
          </a:xfrm>
          <a:prstGeom prst="rect">
            <a:avLst/>
          </a:prstGeom>
        </p:spPr>
        <p:txBody>
          <a:bodyPr>
            <a:normAutofit/>
          </a:bodyPr>
          <a:lstStyle>
            <a:lvl1pPr marL="0" indent="0" algn="ctr">
              <a:lnSpc>
                <a:spcPct val="100000"/>
              </a:lnSpc>
              <a:spcBef>
                <a:spcPts val="0"/>
              </a:spcBef>
              <a:buNone/>
              <a:defRPr sz="14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60" name="Text Placeholder 16">
            <a:extLst>
              <a:ext uri="{FF2B5EF4-FFF2-40B4-BE49-F238E27FC236}">
                <a16:creationId xmlns:a16="http://schemas.microsoft.com/office/drawing/2014/main" id="{3AF43CCA-C345-25B5-C670-EB7215DC7AED}"/>
              </a:ext>
            </a:extLst>
          </p:cNvPr>
          <p:cNvSpPr>
            <a:spLocks noGrp="1"/>
          </p:cNvSpPr>
          <p:nvPr>
            <p:ph type="body" sz="quarter" idx="67" hasCustomPrompt="1"/>
          </p:nvPr>
        </p:nvSpPr>
        <p:spPr>
          <a:xfrm>
            <a:off x="9636821" y="3094270"/>
            <a:ext cx="1815742" cy="520700"/>
          </a:xfrm>
          <a:prstGeom prst="rect">
            <a:avLst/>
          </a:prstGeom>
        </p:spPr>
        <p:txBody>
          <a:bodyPr lIns="0" tIns="0" rIns="0" bIns="0" anchor="ctr" anchorCtr="0">
            <a:normAutofit/>
          </a:bodyPr>
          <a:lstStyle>
            <a:lvl1pPr marL="0" indent="0" algn="ctr">
              <a:lnSpc>
                <a:spcPct val="100000"/>
              </a:lnSpc>
              <a:spcBef>
                <a:spcPts val="0"/>
              </a:spcBef>
              <a:buNone/>
              <a:defRPr sz="1600" b="1">
                <a:solidFill>
                  <a:schemeClr val="accent4"/>
                </a:solidFill>
              </a:defRPr>
            </a:lvl1pPr>
          </a:lstStyle>
          <a:p>
            <a:pPr lvl="0"/>
            <a:r>
              <a:rPr lang="en-US" dirty="0"/>
              <a:t>Add Text</a:t>
            </a:r>
          </a:p>
        </p:txBody>
      </p:sp>
      <p:sp>
        <p:nvSpPr>
          <p:cNvPr id="61" name="Text Placeholder 23">
            <a:extLst>
              <a:ext uri="{FF2B5EF4-FFF2-40B4-BE49-F238E27FC236}">
                <a16:creationId xmlns:a16="http://schemas.microsoft.com/office/drawing/2014/main" id="{8A2D55BD-8EFA-93F8-4604-CD4E0C730DBD}"/>
              </a:ext>
            </a:extLst>
          </p:cNvPr>
          <p:cNvSpPr>
            <a:spLocks noGrp="1"/>
          </p:cNvSpPr>
          <p:nvPr>
            <p:ph type="body" sz="quarter" idx="68"/>
          </p:nvPr>
        </p:nvSpPr>
        <p:spPr>
          <a:xfrm>
            <a:off x="9636821" y="3708633"/>
            <a:ext cx="1815383" cy="1560174"/>
          </a:xfrm>
          <a:prstGeom prst="rect">
            <a:avLst/>
          </a:prstGeom>
        </p:spPr>
        <p:txBody>
          <a:bodyPr>
            <a:normAutofit/>
          </a:bodyPr>
          <a:lstStyle>
            <a:lvl1pPr marL="0" indent="0" algn="ctr">
              <a:lnSpc>
                <a:spcPct val="100000"/>
              </a:lnSpc>
              <a:spcBef>
                <a:spcPts val="0"/>
              </a:spcBef>
              <a:buNone/>
              <a:defRPr sz="14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62" name="Freeform: Shape 61">
            <a:extLst>
              <a:ext uri="{FF2B5EF4-FFF2-40B4-BE49-F238E27FC236}">
                <a16:creationId xmlns:a16="http://schemas.microsoft.com/office/drawing/2014/main" id="{61DD38F1-21B1-2607-DAFF-68DD8D8CCE48}"/>
              </a:ext>
            </a:extLst>
          </p:cNvPr>
          <p:cNvSpPr/>
          <p:nvPr userDrawn="1"/>
        </p:nvSpPr>
        <p:spPr>
          <a:xfrm>
            <a:off x="448418" y="2233102"/>
            <a:ext cx="11299316" cy="93851"/>
          </a:xfrm>
          <a:custGeom>
            <a:avLst/>
            <a:gdLst>
              <a:gd name="connsiteX0" fmla="*/ 107411 w 11299316"/>
              <a:gd name="connsiteY0" fmla="*/ 0 h 93851"/>
              <a:gd name="connsiteX1" fmla="*/ 11191904 w 11299316"/>
              <a:gd name="connsiteY1" fmla="*/ 0 h 93851"/>
              <a:gd name="connsiteX2" fmla="*/ 11294036 w 11299316"/>
              <a:gd name="connsiteY2" fmla="*/ 67698 h 93851"/>
              <a:gd name="connsiteX3" fmla="*/ 11299316 w 11299316"/>
              <a:gd name="connsiteY3" fmla="*/ 93851 h 93851"/>
              <a:gd name="connsiteX4" fmla="*/ 0 w 11299316"/>
              <a:gd name="connsiteY4" fmla="*/ 93851 h 93851"/>
              <a:gd name="connsiteX5" fmla="*/ 5280 w 11299316"/>
              <a:gd name="connsiteY5" fmla="*/ 67698 h 93851"/>
              <a:gd name="connsiteX6" fmla="*/ 107411 w 11299316"/>
              <a:gd name="connsiteY6" fmla="*/ 0 h 9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99316" h="93851">
                <a:moveTo>
                  <a:pt x="107411" y="0"/>
                </a:moveTo>
                <a:lnTo>
                  <a:pt x="11191904" y="0"/>
                </a:lnTo>
                <a:cubicBezTo>
                  <a:pt x="11237816" y="0"/>
                  <a:pt x="11277209" y="27915"/>
                  <a:pt x="11294036" y="67698"/>
                </a:cubicBezTo>
                <a:lnTo>
                  <a:pt x="11299316" y="93851"/>
                </a:lnTo>
                <a:lnTo>
                  <a:pt x="0" y="93851"/>
                </a:lnTo>
                <a:lnTo>
                  <a:pt x="5280" y="67698"/>
                </a:lnTo>
                <a:cubicBezTo>
                  <a:pt x="22107" y="27915"/>
                  <a:pt x="61499" y="0"/>
                  <a:pt x="107411" y="0"/>
                </a:cubicBezTo>
                <a:close/>
              </a:path>
            </a:pathLst>
          </a:custGeom>
          <a:solidFill>
            <a:srgbClr val="DFF4D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Rectangle: Top Corners Rounded 62">
            <a:extLst>
              <a:ext uri="{FF2B5EF4-FFF2-40B4-BE49-F238E27FC236}">
                <a16:creationId xmlns:a16="http://schemas.microsoft.com/office/drawing/2014/main" id="{D42F15EB-0DAD-40D4-A459-9B82D4715AE3}"/>
              </a:ext>
            </a:extLst>
          </p:cNvPr>
          <p:cNvSpPr/>
          <p:nvPr userDrawn="1"/>
        </p:nvSpPr>
        <p:spPr>
          <a:xfrm rot="10800000">
            <a:off x="671138" y="2233158"/>
            <a:ext cx="617292" cy="660886"/>
          </a:xfrm>
          <a:prstGeom prst="round2Same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Top Corners Rounded 63">
            <a:extLst>
              <a:ext uri="{FF2B5EF4-FFF2-40B4-BE49-F238E27FC236}">
                <a16:creationId xmlns:a16="http://schemas.microsoft.com/office/drawing/2014/main" id="{BE8981FE-20E5-C676-49E4-5BD49368FAAA}"/>
              </a:ext>
            </a:extLst>
          </p:cNvPr>
          <p:cNvSpPr/>
          <p:nvPr userDrawn="1"/>
        </p:nvSpPr>
        <p:spPr>
          <a:xfrm rot="10800000">
            <a:off x="2953468" y="2233158"/>
            <a:ext cx="617292" cy="660886"/>
          </a:xfrm>
          <a:prstGeom prst="round2Same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Top Corners Rounded 64">
            <a:extLst>
              <a:ext uri="{FF2B5EF4-FFF2-40B4-BE49-F238E27FC236}">
                <a16:creationId xmlns:a16="http://schemas.microsoft.com/office/drawing/2014/main" id="{A1558E23-0354-AB2A-BC32-8F5FD52B8C2E}"/>
              </a:ext>
            </a:extLst>
          </p:cNvPr>
          <p:cNvSpPr/>
          <p:nvPr userDrawn="1"/>
        </p:nvSpPr>
        <p:spPr>
          <a:xfrm rot="10800000">
            <a:off x="5235798" y="2233158"/>
            <a:ext cx="617292" cy="660886"/>
          </a:xfrm>
          <a:prstGeom prst="round2Same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Top Corners Rounded 65">
            <a:extLst>
              <a:ext uri="{FF2B5EF4-FFF2-40B4-BE49-F238E27FC236}">
                <a16:creationId xmlns:a16="http://schemas.microsoft.com/office/drawing/2014/main" id="{6E67A8CA-5D3D-EA10-7742-D91034697B6B}"/>
              </a:ext>
            </a:extLst>
          </p:cNvPr>
          <p:cNvSpPr/>
          <p:nvPr userDrawn="1"/>
        </p:nvSpPr>
        <p:spPr>
          <a:xfrm rot="10800000">
            <a:off x="7518128" y="2233158"/>
            <a:ext cx="617292" cy="660886"/>
          </a:xfrm>
          <a:prstGeom prst="round2Same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Top Corners Rounded 66">
            <a:extLst>
              <a:ext uri="{FF2B5EF4-FFF2-40B4-BE49-F238E27FC236}">
                <a16:creationId xmlns:a16="http://schemas.microsoft.com/office/drawing/2014/main" id="{87E177F8-717D-1C3D-B0C8-9928CD6DA33D}"/>
              </a:ext>
            </a:extLst>
          </p:cNvPr>
          <p:cNvSpPr/>
          <p:nvPr userDrawn="1"/>
        </p:nvSpPr>
        <p:spPr>
          <a:xfrm rot="10800000">
            <a:off x="9829955" y="2233159"/>
            <a:ext cx="617292" cy="660886"/>
          </a:xfrm>
          <a:prstGeom prst="round2Same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a:extLst>
              <a:ext uri="{FF2B5EF4-FFF2-40B4-BE49-F238E27FC236}">
                <a16:creationId xmlns:a16="http://schemas.microsoft.com/office/drawing/2014/main" id="{8C16E5B4-3437-E7C0-5DFF-85E99F66F66D}"/>
              </a:ext>
            </a:extLst>
          </p:cNvPr>
          <p:cNvCxnSpPr>
            <a:cxnSpLocks/>
          </p:cNvCxnSpPr>
          <p:nvPr userDrawn="1"/>
        </p:nvCxnSpPr>
        <p:spPr>
          <a:xfrm>
            <a:off x="766283" y="5549245"/>
            <a:ext cx="303057" cy="0"/>
          </a:xfrm>
          <a:prstGeom prst="line">
            <a:avLst/>
          </a:prstGeom>
          <a:ln w="34925" cap="rnd">
            <a:solidFill>
              <a:schemeClr val="accent2"/>
            </a:solidFill>
            <a:roun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B22D85A-428B-CDFC-0DB1-1499E00DC0DE}"/>
              </a:ext>
            </a:extLst>
          </p:cNvPr>
          <p:cNvCxnSpPr>
            <a:cxnSpLocks/>
          </p:cNvCxnSpPr>
          <p:nvPr userDrawn="1"/>
        </p:nvCxnSpPr>
        <p:spPr>
          <a:xfrm>
            <a:off x="3039571" y="5549245"/>
            <a:ext cx="303057" cy="0"/>
          </a:xfrm>
          <a:prstGeom prst="line">
            <a:avLst/>
          </a:prstGeom>
          <a:ln w="34925" cap="rnd">
            <a:solidFill>
              <a:schemeClr val="accent2"/>
            </a:solidFill>
            <a:roun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BA679D6-12B3-F9B9-36BC-F85A7BAF0F12}"/>
              </a:ext>
            </a:extLst>
          </p:cNvPr>
          <p:cNvCxnSpPr>
            <a:cxnSpLocks/>
          </p:cNvCxnSpPr>
          <p:nvPr userDrawn="1"/>
        </p:nvCxnSpPr>
        <p:spPr>
          <a:xfrm>
            <a:off x="5312859" y="5549245"/>
            <a:ext cx="303057" cy="0"/>
          </a:xfrm>
          <a:prstGeom prst="line">
            <a:avLst/>
          </a:prstGeom>
          <a:ln w="34925" cap="rnd">
            <a:solidFill>
              <a:schemeClr val="accent2"/>
            </a:solidFill>
            <a:roun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CCF44ABF-8D7E-6FC2-09B7-61387E339C4F}"/>
              </a:ext>
            </a:extLst>
          </p:cNvPr>
          <p:cNvCxnSpPr>
            <a:cxnSpLocks/>
          </p:cNvCxnSpPr>
          <p:nvPr userDrawn="1"/>
        </p:nvCxnSpPr>
        <p:spPr>
          <a:xfrm>
            <a:off x="7586147" y="5549245"/>
            <a:ext cx="303057" cy="0"/>
          </a:xfrm>
          <a:prstGeom prst="line">
            <a:avLst/>
          </a:prstGeom>
          <a:ln w="34925" cap="rnd">
            <a:solidFill>
              <a:schemeClr val="accent2"/>
            </a:solidFill>
            <a:roun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E223342-1ABC-7DCD-DAC9-82418F5E3C2B}"/>
              </a:ext>
            </a:extLst>
          </p:cNvPr>
          <p:cNvCxnSpPr>
            <a:cxnSpLocks/>
          </p:cNvCxnSpPr>
          <p:nvPr userDrawn="1"/>
        </p:nvCxnSpPr>
        <p:spPr>
          <a:xfrm>
            <a:off x="9871010" y="5549245"/>
            <a:ext cx="303057" cy="0"/>
          </a:xfrm>
          <a:prstGeom prst="line">
            <a:avLst/>
          </a:prstGeom>
          <a:ln w="34925" cap="rnd">
            <a:solidFill>
              <a:schemeClr val="accent2"/>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8549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_3">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93F358E-910D-7F44-372C-2768D26A5CB2}"/>
              </a:ext>
            </a:extLst>
          </p:cNvPr>
          <p:cNvSpPr>
            <a:spLocks noGrp="1"/>
          </p:cNvSpPr>
          <p:nvPr>
            <p:ph type="ftr" sz="quarter" idx="11"/>
          </p:nvPr>
        </p:nvSpPr>
        <p:spPr>
          <a:xfrm>
            <a:off x="442913" y="6356350"/>
            <a:ext cx="10468927" cy="365125"/>
          </a:xfrm>
          <a:prstGeom prst="rect">
            <a:avLst/>
          </a:prstGeom>
        </p:spPr>
        <p:txBody>
          <a:bodyPr/>
          <a:lstStyle/>
          <a:p>
            <a:r>
              <a:rPr lang="en-US"/>
              <a:t>CPT codes are used with permission of the American Medical Association. ©Copyright American Medical Association 2026. All rights reserved.</a:t>
            </a:r>
          </a:p>
        </p:txBody>
      </p:sp>
      <p:sp>
        <p:nvSpPr>
          <p:cNvPr id="6" name="Slide Number Placeholder 5">
            <a:extLst>
              <a:ext uri="{FF2B5EF4-FFF2-40B4-BE49-F238E27FC236}">
                <a16:creationId xmlns:a16="http://schemas.microsoft.com/office/drawing/2014/main" id="{8412C0BC-446E-9CB3-17DF-CA41E3287FD4}"/>
              </a:ext>
            </a:extLst>
          </p:cNvPr>
          <p:cNvSpPr>
            <a:spLocks noGrp="1"/>
          </p:cNvSpPr>
          <p:nvPr>
            <p:ph type="sldNum" sz="quarter" idx="12"/>
          </p:nvPr>
        </p:nvSpPr>
        <p:spPr>
          <a:xfrm>
            <a:off x="11115040" y="6356350"/>
            <a:ext cx="634048" cy="365125"/>
          </a:xfrm>
          <a:prstGeom prst="rect">
            <a:avLst/>
          </a:prstGeom>
        </p:spPr>
        <p:txBody>
          <a:bodyPr/>
          <a:lstStyle/>
          <a:p>
            <a:fld id="{547B76BF-2593-4CC7-83CC-6317F015A1F0}" type="slidenum">
              <a:rPr lang="en-US" smtClean="0"/>
              <a:t>‹#›</a:t>
            </a:fld>
            <a:endParaRPr lang="en-US"/>
          </a:p>
        </p:txBody>
      </p:sp>
      <p:pic>
        <p:nvPicPr>
          <p:cNvPr id="10" name="Picture 9" descr="Logo&#10;&#10;Description automatically generated with medium confidence">
            <a:extLst>
              <a:ext uri="{FF2B5EF4-FFF2-40B4-BE49-F238E27FC236}">
                <a16:creationId xmlns:a16="http://schemas.microsoft.com/office/drawing/2014/main" id="{2096779F-875A-18C0-696E-A26B8332C5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72504" y="360620"/>
            <a:ext cx="2076584" cy="860175"/>
          </a:xfrm>
          <a:prstGeom prst="rect">
            <a:avLst/>
          </a:prstGeom>
        </p:spPr>
      </p:pic>
      <p:sp>
        <p:nvSpPr>
          <p:cNvPr id="2" name="Rectangle: Single Corner Rounded 1">
            <a:extLst>
              <a:ext uri="{FF2B5EF4-FFF2-40B4-BE49-F238E27FC236}">
                <a16:creationId xmlns:a16="http://schemas.microsoft.com/office/drawing/2014/main" id="{A6D796E9-1CCB-468C-8B6B-1E2C7F92D24A}"/>
              </a:ext>
            </a:extLst>
          </p:cNvPr>
          <p:cNvSpPr/>
          <p:nvPr userDrawn="1"/>
        </p:nvSpPr>
        <p:spPr>
          <a:xfrm flipV="1">
            <a:off x="0" y="0"/>
            <a:ext cx="4097438" cy="6014720"/>
          </a:xfrm>
          <a:prstGeom prst="round1Rect">
            <a:avLst>
              <a:gd name="adj" fmla="val 10133"/>
            </a:avLst>
          </a:prstGeom>
          <a:gradFill>
            <a:gsLst>
              <a:gs pos="0">
                <a:schemeClr val="accent1"/>
              </a:gs>
              <a:gs pos="79000">
                <a:schemeClr val="accent2"/>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DA7BE934-7307-4943-DE48-AF9CEECC7A4E}"/>
              </a:ext>
            </a:extLst>
          </p:cNvPr>
          <p:cNvSpPr>
            <a:spLocks noGrp="1"/>
          </p:cNvSpPr>
          <p:nvPr>
            <p:ph type="title"/>
          </p:nvPr>
        </p:nvSpPr>
        <p:spPr>
          <a:xfrm>
            <a:off x="451536" y="1259570"/>
            <a:ext cx="3194366" cy="1852930"/>
          </a:xfrm>
          <a:prstGeom prst="rect">
            <a:avLst/>
          </a:prstGeom>
        </p:spPr>
        <p:txBody>
          <a:bodyPr lIns="0" tIns="0" rIns="0" bIns="0" anchor="ctr">
            <a:noAutofit/>
          </a:bodyPr>
          <a:lstStyle>
            <a:lvl1pPr>
              <a:defRPr sz="4000">
                <a:solidFill>
                  <a:schemeClr val="bg1"/>
                </a:solidFill>
              </a:defRPr>
            </a:lvl1pPr>
          </a:lstStyle>
          <a:p>
            <a:r>
              <a:rPr lang="en-US" dirty="0"/>
              <a:t>Click to edit Master title style</a:t>
            </a:r>
          </a:p>
        </p:txBody>
      </p:sp>
      <p:sp>
        <p:nvSpPr>
          <p:cNvPr id="4" name="Text Placeholder 8">
            <a:extLst>
              <a:ext uri="{FF2B5EF4-FFF2-40B4-BE49-F238E27FC236}">
                <a16:creationId xmlns:a16="http://schemas.microsoft.com/office/drawing/2014/main" id="{4B14BEB5-9495-065D-A771-13F4E06B8690}"/>
              </a:ext>
            </a:extLst>
          </p:cNvPr>
          <p:cNvSpPr>
            <a:spLocks noGrp="1"/>
          </p:cNvSpPr>
          <p:nvPr>
            <p:ph type="body" sz="quarter" idx="13" hasCustomPrompt="1"/>
          </p:nvPr>
        </p:nvSpPr>
        <p:spPr>
          <a:xfrm>
            <a:off x="442913" y="3283315"/>
            <a:ext cx="3194367" cy="365125"/>
          </a:xfrm>
          <a:prstGeom prst="rect">
            <a:avLst/>
          </a:prstGeom>
        </p:spPr>
        <p:txBody>
          <a:bodyPr vert="horz" lIns="0" tIns="0" rIns="0" bIns="0" rtlCol="0" anchor="t">
            <a:noAutofit/>
          </a:bodyPr>
          <a:lstStyle>
            <a:lvl1pPr marL="0" indent="0">
              <a:buNone/>
              <a:defRPr lang="en-US" sz="2000" dirty="0">
                <a:solidFill>
                  <a:schemeClr val="bg1"/>
                </a:solidFill>
                <a:latin typeface="+mn-lt"/>
                <a:ea typeface="+mj-ea"/>
                <a:cs typeface="+mj-cs"/>
              </a:defRPr>
            </a:lvl1pPr>
          </a:lstStyle>
          <a:p>
            <a:pPr marL="228600" lvl="0" indent="-228600">
              <a:spcBef>
                <a:spcPct val="0"/>
              </a:spcBef>
            </a:pPr>
            <a:r>
              <a:rPr lang="en-US" dirty="0"/>
              <a:t>Click to edit Master title style</a:t>
            </a:r>
          </a:p>
        </p:txBody>
      </p:sp>
      <p:sp>
        <p:nvSpPr>
          <p:cNvPr id="14" name="Rectangle: Rounded Corners 13">
            <a:extLst>
              <a:ext uri="{FF2B5EF4-FFF2-40B4-BE49-F238E27FC236}">
                <a16:creationId xmlns:a16="http://schemas.microsoft.com/office/drawing/2014/main" id="{61F84151-DE24-0137-7B0B-E05519C3DEEF}"/>
              </a:ext>
            </a:extLst>
          </p:cNvPr>
          <p:cNvSpPr/>
          <p:nvPr userDrawn="1"/>
        </p:nvSpPr>
        <p:spPr>
          <a:xfrm rot="10800000" flipV="1">
            <a:off x="3840479" y="1465817"/>
            <a:ext cx="7908604" cy="3864719"/>
          </a:xfrm>
          <a:prstGeom prst="roundRect">
            <a:avLst>
              <a:gd name="adj" fmla="val 3343"/>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45AC27B6-75C4-4F79-A173-C6302884E101}"/>
              </a:ext>
            </a:extLst>
          </p:cNvPr>
          <p:cNvSpPr>
            <a:spLocks noGrp="1"/>
          </p:cNvSpPr>
          <p:nvPr>
            <p:ph idx="1"/>
          </p:nvPr>
        </p:nvSpPr>
        <p:spPr>
          <a:xfrm>
            <a:off x="4097438" y="1678329"/>
            <a:ext cx="7338349" cy="3483980"/>
          </a:xfrm>
          <a:prstGeom prst="rect">
            <a:avLst/>
          </a:prstGeo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47153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_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19AAE5-8B96-647B-8E01-61D4A54FDF16}"/>
              </a:ext>
            </a:extLst>
          </p:cNvPr>
          <p:cNvSpPr/>
          <p:nvPr userDrawn="1"/>
        </p:nvSpPr>
        <p:spPr>
          <a:xfrm>
            <a:off x="0" y="6208477"/>
            <a:ext cx="1569720" cy="520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193F358E-910D-7F44-372C-2768D26A5CB2}"/>
              </a:ext>
            </a:extLst>
          </p:cNvPr>
          <p:cNvSpPr>
            <a:spLocks noGrp="1"/>
          </p:cNvSpPr>
          <p:nvPr>
            <p:ph type="ftr" sz="quarter" idx="11"/>
          </p:nvPr>
        </p:nvSpPr>
        <p:spPr>
          <a:xfrm>
            <a:off x="1672590" y="6356350"/>
            <a:ext cx="9239250" cy="365125"/>
          </a:xfrm>
          <a:prstGeom prst="rect">
            <a:avLst/>
          </a:prstGeom>
        </p:spPr>
        <p:txBody>
          <a:bodyPr/>
          <a:lstStyle/>
          <a:p>
            <a:r>
              <a:rPr lang="en-US"/>
              <a:t>CPT codes are used with permission of the American Medical Association. ©Copyright American Medical Association 2026. All rights reserved.</a:t>
            </a:r>
          </a:p>
        </p:txBody>
      </p:sp>
      <p:sp>
        <p:nvSpPr>
          <p:cNvPr id="6" name="Slide Number Placeholder 5">
            <a:extLst>
              <a:ext uri="{FF2B5EF4-FFF2-40B4-BE49-F238E27FC236}">
                <a16:creationId xmlns:a16="http://schemas.microsoft.com/office/drawing/2014/main" id="{8412C0BC-446E-9CB3-17DF-CA41E3287FD4}"/>
              </a:ext>
            </a:extLst>
          </p:cNvPr>
          <p:cNvSpPr>
            <a:spLocks noGrp="1"/>
          </p:cNvSpPr>
          <p:nvPr>
            <p:ph type="sldNum" sz="quarter" idx="12"/>
          </p:nvPr>
        </p:nvSpPr>
        <p:spPr>
          <a:xfrm>
            <a:off x="11115040" y="6356350"/>
            <a:ext cx="634048" cy="365125"/>
          </a:xfrm>
          <a:prstGeom prst="rect">
            <a:avLst/>
          </a:prstGeom>
        </p:spPr>
        <p:txBody>
          <a:bodyPr/>
          <a:lstStyle/>
          <a:p>
            <a:fld id="{547B76BF-2593-4CC7-83CC-6317F015A1F0}" type="slidenum">
              <a:rPr lang="en-US" smtClean="0"/>
              <a:t>‹#›</a:t>
            </a:fld>
            <a:endParaRPr lang="en-US"/>
          </a:p>
        </p:txBody>
      </p:sp>
      <p:pic>
        <p:nvPicPr>
          <p:cNvPr id="10" name="Picture 9" descr="Logo&#10;&#10;Description automatically generated with medium confidence">
            <a:extLst>
              <a:ext uri="{FF2B5EF4-FFF2-40B4-BE49-F238E27FC236}">
                <a16:creationId xmlns:a16="http://schemas.microsoft.com/office/drawing/2014/main" id="{2096779F-875A-18C0-696E-A26B8332C5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2912" y="6297930"/>
            <a:ext cx="1041090" cy="431247"/>
          </a:xfrm>
          <a:prstGeom prst="rect">
            <a:avLst/>
          </a:prstGeom>
        </p:spPr>
      </p:pic>
      <p:sp>
        <p:nvSpPr>
          <p:cNvPr id="11" name="Title 1">
            <a:extLst>
              <a:ext uri="{FF2B5EF4-FFF2-40B4-BE49-F238E27FC236}">
                <a16:creationId xmlns:a16="http://schemas.microsoft.com/office/drawing/2014/main" id="{64A5BB62-CB68-46FC-7787-D8C6EC009DBB}"/>
              </a:ext>
            </a:extLst>
          </p:cNvPr>
          <p:cNvSpPr>
            <a:spLocks noGrp="1"/>
          </p:cNvSpPr>
          <p:nvPr>
            <p:ph type="title"/>
          </p:nvPr>
        </p:nvSpPr>
        <p:spPr>
          <a:xfrm>
            <a:off x="442913" y="360620"/>
            <a:ext cx="9163049" cy="601899"/>
          </a:xfrm>
          <a:prstGeom prst="rect">
            <a:avLst/>
          </a:prstGeom>
        </p:spPr>
        <p:txBody>
          <a:bodyPr lIns="0" tIns="0" rIns="0" bIns="0" anchor="b">
            <a:noAutofit/>
          </a:bodyPr>
          <a:lstStyle>
            <a:lvl1pPr>
              <a:defRPr sz="3200">
                <a:solidFill>
                  <a:schemeClr val="accent2"/>
                </a:solidFill>
              </a:defRPr>
            </a:lvl1pPr>
          </a:lstStyle>
          <a:p>
            <a:r>
              <a:rPr lang="en-US" dirty="0"/>
              <a:t>Click to edit Master title style</a:t>
            </a:r>
          </a:p>
        </p:txBody>
      </p:sp>
      <p:sp>
        <p:nvSpPr>
          <p:cNvPr id="12" name="Text Placeholder 8">
            <a:extLst>
              <a:ext uri="{FF2B5EF4-FFF2-40B4-BE49-F238E27FC236}">
                <a16:creationId xmlns:a16="http://schemas.microsoft.com/office/drawing/2014/main" id="{93DDCE39-312B-08E9-1170-F67418DC2356}"/>
              </a:ext>
            </a:extLst>
          </p:cNvPr>
          <p:cNvSpPr>
            <a:spLocks noGrp="1"/>
          </p:cNvSpPr>
          <p:nvPr>
            <p:ph type="body" sz="quarter" idx="13" hasCustomPrompt="1"/>
          </p:nvPr>
        </p:nvSpPr>
        <p:spPr>
          <a:xfrm>
            <a:off x="442913" y="1069700"/>
            <a:ext cx="9163050" cy="365125"/>
          </a:xfrm>
          <a:prstGeom prst="rect">
            <a:avLst/>
          </a:prstGeom>
        </p:spPr>
        <p:txBody>
          <a:bodyPr vert="horz" lIns="0" tIns="0" rIns="0" bIns="0" rtlCol="0" anchor="t">
            <a:noAutofit/>
          </a:bodyPr>
          <a:lstStyle>
            <a:lvl1pPr marL="0" indent="0">
              <a:buNone/>
              <a:defRPr lang="en-US" sz="2000" dirty="0">
                <a:solidFill>
                  <a:schemeClr val="bg1">
                    <a:lumMod val="50000"/>
                  </a:schemeClr>
                </a:solidFill>
                <a:latin typeface="+mn-lt"/>
                <a:ea typeface="+mj-ea"/>
                <a:cs typeface="+mj-cs"/>
              </a:defRPr>
            </a:lvl1pPr>
          </a:lstStyle>
          <a:p>
            <a:pPr marL="228600" lvl="0" indent="-228600">
              <a:spcBef>
                <a:spcPct val="0"/>
              </a:spcBef>
            </a:pPr>
            <a:r>
              <a:rPr lang="en-US" dirty="0"/>
              <a:t>Click to edit Master title style</a:t>
            </a:r>
          </a:p>
        </p:txBody>
      </p:sp>
      <p:sp>
        <p:nvSpPr>
          <p:cNvPr id="13" name="Rectangle: Top Corners Rounded 12">
            <a:extLst>
              <a:ext uri="{FF2B5EF4-FFF2-40B4-BE49-F238E27FC236}">
                <a16:creationId xmlns:a16="http://schemas.microsoft.com/office/drawing/2014/main" id="{5123943A-8C1B-16BA-880B-CB07FB01A339}"/>
              </a:ext>
            </a:extLst>
          </p:cNvPr>
          <p:cNvSpPr/>
          <p:nvPr userDrawn="1"/>
        </p:nvSpPr>
        <p:spPr>
          <a:xfrm>
            <a:off x="0" y="1648577"/>
            <a:ext cx="12192000" cy="2259137"/>
          </a:xfrm>
          <a:prstGeom prst="round2SameRect">
            <a:avLst>
              <a:gd name="adj1" fmla="val 0"/>
              <a:gd name="adj2" fmla="val 0"/>
            </a:avLst>
          </a:prstGeom>
          <a:gradFill flip="none" rotWithShape="1">
            <a:gsLst>
              <a:gs pos="100000">
                <a:schemeClr val="accent1"/>
              </a:gs>
              <a:gs pos="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740B778-BDB3-2998-3268-DF47DDC33EAB}"/>
              </a:ext>
            </a:extLst>
          </p:cNvPr>
          <p:cNvSpPr/>
          <p:nvPr userDrawn="1"/>
        </p:nvSpPr>
        <p:spPr>
          <a:xfrm rot="10800000">
            <a:off x="442914" y="2694448"/>
            <a:ext cx="11306173" cy="3226292"/>
          </a:xfrm>
          <a:custGeom>
            <a:avLst/>
            <a:gdLst>
              <a:gd name="connsiteX0" fmla="*/ 11074900 w 11306173"/>
              <a:gd name="connsiteY0" fmla="*/ 3388612 h 3388612"/>
              <a:gd name="connsiteX1" fmla="*/ 10271901 w 11306173"/>
              <a:gd name="connsiteY1" fmla="*/ 3388612 h 3388612"/>
              <a:gd name="connsiteX2" fmla="*/ 10085384 w 11306173"/>
              <a:gd name="connsiteY2" fmla="*/ 3249233 h 3388612"/>
              <a:gd name="connsiteX3" fmla="*/ 9898867 w 11306173"/>
              <a:gd name="connsiteY3" fmla="*/ 3388612 h 3388612"/>
              <a:gd name="connsiteX4" fmla="*/ 231273 w 11306173"/>
              <a:gd name="connsiteY4" fmla="*/ 3388612 h 3388612"/>
              <a:gd name="connsiteX5" fmla="*/ 0 w 11306173"/>
              <a:gd name="connsiteY5" fmla="*/ 3157339 h 3388612"/>
              <a:gd name="connsiteX6" fmla="*/ 0 w 11306173"/>
              <a:gd name="connsiteY6" fmla="*/ 231273 h 3388612"/>
              <a:gd name="connsiteX7" fmla="*/ 231273 w 11306173"/>
              <a:gd name="connsiteY7" fmla="*/ 0 h 3388612"/>
              <a:gd name="connsiteX8" fmla="*/ 11074900 w 11306173"/>
              <a:gd name="connsiteY8" fmla="*/ 0 h 3388612"/>
              <a:gd name="connsiteX9" fmla="*/ 11306173 w 11306173"/>
              <a:gd name="connsiteY9" fmla="*/ 231273 h 3388612"/>
              <a:gd name="connsiteX10" fmla="*/ 11306173 w 11306173"/>
              <a:gd name="connsiteY10" fmla="*/ 3157339 h 3388612"/>
              <a:gd name="connsiteX11" fmla="*/ 11074900 w 11306173"/>
              <a:gd name="connsiteY11" fmla="*/ 3388612 h 338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06173" h="3388612">
                <a:moveTo>
                  <a:pt x="11074900" y="3388612"/>
                </a:moveTo>
                <a:lnTo>
                  <a:pt x="10271901" y="3388612"/>
                </a:lnTo>
                <a:lnTo>
                  <a:pt x="10085384" y="3249233"/>
                </a:lnTo>
                <a:lnTo>
                  <a:pt x="9898867" y="3388612"/>
                </a:lnTo>
                <a:lnTo>
                  <a:pt x="231273" y="3388612"/>
                </a:lnTo>
                <a:cubicBezTo>
                  <a:pt x="103544" y="3388612"/>
                  <a:pt x="0" y="3285068"/>
                  <a:pt x="0" y="3157339"/>
                </a:cubicBezTo>
                <a:lnTo>
                  <a:pt x="0" y="231273"/>
                </a:lnTo>
                <a:cubicBezTo>
                  <a:pt x="0" y="103544"/>
                  <a:pt x="103544" y="0"/>
                  <a:pt x="231273" y="0"/>
                </a:cubicBezTo>
                <a:lnTo>
                  <a:pt x="11074900" y="0"/>
                </a:lnTo>
                <a:cubicBezTo>
                  <a:pt x="11202629" y="0"/>
                  <a:pt x="11306173" y="103544"/>
                  <a:pt x="11306173" y="231273"/>
                </a:cubicBezTo>
                <a:lnTo>
                  <a:pt x="11306173" y="3157339"/>
                </a:lnTo>
                <a:cubicBezTo>
                  <a:pt x="11306173" y="3285068"/>
                  <a:pt x="11202629" y="3388612"/>
                  <a:pt x="11074900" y="3388612"/>
                </a:cubicBezTo>
                <a:close/>
              </a:path>
            </a:pathLst>
          </a:cu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Text Placeholder 23">
            <a:extLst>
              <a:ext uri="{FF2B5EF4-FFF2-40B4-BE49-F238E27FC236}">
                <a16:creationId xmlns:a16="http://schemas.microsoft.com/office/drawing/2014/main" id="{AA689F1D-9D64-B491-C71A-FF298CFC10AA}"/>
              </a:ext>
            </a:extLst>
          </p:cNvPr>
          <p:cNvSpPr>
            <a:spLocks noGrp="1"/>
          </p:cNvSpPr>
          <p:nvPr>
            <p:ph type="body" sz="quarter" idx="60"/>
          </p:nvPr>
        </p:nvSpPr>
        <p:spPr>
          <a:xfrm>
            <a:off x="1091710" y="3602184"/>
            <a:ext cx="2641262" cy="1985816"/>
          </a:xfrm>
          <a:prstGeom prst="rect">
            <a:avLst/>
          </a:prstGeom>
        </p:spPr>
        <p:txBody>
          <a:bodyPr>
            <a:normAutofit/>
          </a:bodyPr>
          <a:lstStyle>
            <a:lvl1pPr marL="0" indent="0" algn="ctr">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31" name="Text Placeholder 23">
            <a:extLst>
              <a:ext uri="{FF2B5EF4-FFF2-40B4-BE49-F238E27FC236}">
                <a16:creationId xmlns:a16="http://schemas.microsoft.com/office/drawing/2014/main" id="{031800D2-9FD7-9FB2-DBD5-3E076C24D5C6}"/>
              </a:ext>
            </a:extLst>
          </p:cNvPr>
          <p:cNvSpPr>
            <a:spLocks noGrp="1"/>
          </p:cNvSpPr>
          <p:nvPr>
            <p:ph type="body" sz="quarter" idx="61"/>
          </p:nvPr>
        </p:nvSpPr>
        <p:spPr>
          <a:xfrm>
            <a:off x="4775369" y="3602184"/>
            <a:ext cx="2641262" cy="1985816"/>
          </a:xfrm>
          <a:prstGeom prst="rect">
            <a:avLst/>
          </a:prstGeom>
        </p:spPr>
        <p:txBody>
          <a:bodyPr>
            <a:normAutofit/>
          </a:bodyPr>
          <a:lstStyle>
            <a:lvl1pPr marL="0" indent="0" algn="ctr">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32" name="Text Placeholder 23">
            <a:extLst>
              <a:ext uri="{FF2B5EF4-FFF2-40B4-BE49-F238E27FC236}">
                <a16:creationId xmlns:a16="http://schemas.microsoft.com/office/drawing/2014/main" id="{722F3547-6FC5-1624-F5C5-D9E388330767}"/>
              </a:ext>
            </a:extLst>
          </p:cNvPr>
          <p:cNvSpPr>
            <a:spLocks noGrp="1"/>
          </p:cNvSpPr>
          <p:nvPr>
            <p:ph type="body" sz="quarter" idx="62"/>
          </p:nvPr>
        </p:nvSpPr>
        <p:spPr>
          <a:xfrm>
            <a:off x="8459028" y="3602184"/>
            <a:ext cx="2641262" cy="1985816"/>
          </a:xfrm>
          <a:prstGeom prst="rect">
            <a:avLst/>
          </a:prstGeom>
        </p:spPr>
        <p:txBody>
          <a:bodyPr>
            <a:normAutofit/>
          </a:bodyPr>
          <a:lstStyle>
            <a:lvl1pPr marL="0" indent="0" algn="ctr">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37" name="Text Placeholder 23">
            <a:extLst>
              <a:ext uri="{FF2B5EF4-FFF2-40B4-BE49-F238E27FC236}">
                <a16:creationId xmlns:a16="http://schemas.microsoft.com/office/drawing/2014/main" id="{56CC1482-C816-1F9F-7B23-0443244A01BA}"/>
              </a:ext>
            </a:extLst>
          </p:cNvPr>
          <p:cNvSpPr>
            <a:spLocks noGrp="1"/>
          </p:cNvSpPr>
          <p:nvPr>
            <p:ph type="body" sz="quarter" idx="63" hasCustomPrompt="1"/>
          </p:nvPr>
        </p:nvSpPr>
        <p:spPr>
          <a:xfrm>
            <a:off x="1091710" y="3176984"/>
            <a:ext cx="2641262" cy="336297"/>
          </a:xfrm>
          <a:prstGeom prst="rect">
            <a:avLst/>
          </a:prstGeom>
        </p:spPr>
        <p:txBody>
          <a:bodyPr>
            <a:noAutofit/>
          </a:bodyPr>
          <a:lstStyle>
            <a:lvl1pPr marL="0" indent="0" algn="ctr">
              <a:lnSpc>
                <a:spcPct val="100000"/>
              </a:lnSpc>
              <a:spcBef>
                <a:spcPts val="0"/>
              </a:spcBef>
              <a:buNone/>
              <a:defRPr sz="2000" b="1">
                <a:solidFill>
                  <a:schemeClr val="accent1"/>
                </a:solidFill>
              </a:defRPr>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Add Text</a:t>
            </a:r>
          </a:p>
        </p:txBody>
      </p:sp>
      <p:sp>
        <p:nvSpPr>
          <p:cNvPr id="38" name="Text Placeholder 23">
            <a:extLst>
              <a:ext uri="{FF2B5EF4-FFF2-40B4-BE49-F238E27FC236}">
                <a16:creationId xmlns:a16="http://schemas.microsoft.com/office/drawing/2014/main" id="{8AD12822-BBBF-E654-89ED-B2299AD020C2}"/>
              </a:ext>
            </a:extLst>
          </p:cNvPr>
          <p:cNvSpPr>
            <a:spLocks noGrp="1"/>
          </p:cNvSpPr>
          <p:nvPr>
            <p:ph type="body" sz="quarter" idx="64" hasCustomPrompt="1"/>
          </p:nvPr>
        </p:nvSpPr>
        <p:spPr>
          <a:xfrm>
            <a:off x="4775369" y="3176984"/>
            <a:ext cx="2641262" cy="336297"/>
          </a:xfrm>
          <a:prstGeom prst="rect">
            <a:avLst/>
          </a:prstGeom>
        </p:spPr>
        <p:txBody>
          <a:bodyPr>
            <a:noAutofit/>
          </a:bodyPr>
          <a:lstStyle>
            <a:lvl1pPr marL="0" indent="0" algn="ctr">
              <a:lnSpc>
                <a:spcPct val="100000"/>
              </a:lnSpc>
              <a:spcBef>
                <a:spcPts val="0"/>
              </a:spcBef>
              <a:buNone/>
              <a:defRPr sz="2000" b="1">
                <a:solidFill>
                  <a:schemeClr val="accent1"/>
                </a:solidFill>
              </a:defRPr>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Add Text</a:t>
            </a:r>
          </a:p>
        </p:txBody>
      </p:sp>
      <p:sp>
        <p:nvSpPr>
          <p:cNvPr id="39" name="Text Placeholder 23">
            <a:extLst>
              <a:ext uri="{FF2B5EF4-FFF2-40B4-BE49-F238E27FC236}">
                <a16:creationId xmlns:a16="http://schemas.microsoft.com/office/drawing/2014/main" id="{AC5C03AA-130C-A52B-6BE8-BC1BA4B37007}"/>
              </a:ext>
            </a:extLst>
          </p:cNvPr>
          <p:cNvSpPr>
            <a:spLocks noGrp="1"/>
          </p:cNvSpPr>
          <p:nvPr>
            <p:ph type="body" sz="quarter" idx="65" hasCustomPrompt="1"/>
          </p:nvPr>
        </p:nvSpPr>
        <p:spPr>
          <a:xfrm>
            <a:off x="8459028" y="3176984"/>
            <a:ext cx="2641262" cy="336297"/>
          </a:xfrm>
          <a:prstGeom prst="rect">
            <a:avLst/>
          </a:prstGeom>
        </p:spPr>
        <p:txBody>
          <a:bodyPr>
            <a:noAutofit/>
          </a:bodyPr>
          <a:lstStyle>
            <a:lvl1pPr marL="0" indent="0" algn="ctr">
              <a:lnSpc>
                <a:spcPct val="100000"/>
              </a:lnSpc>
              <a:spcBef>
                <a:spcPts val="0"/>
              </a:spcBef>
              <a:buNone/>
              <a:defRPr sz="2000" b="1">
                <a:solidFill>
                  <a:schemeClr val="accent1"/>
                </a:solidFill>
              </a:defRPr>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Add Text</a:t>
            </a:r>
          </a:p>
        </p:txBody>
      </p:sp>
      <p:sp>
        <p:nvSpPr>
          <p:cNvPr id="40" name="Text Placeholder 23">
            <a:extLst>
              <a:ext uri="{FF2B5EF4-FFF2-40B4-BE49-F238E27FC236}">
                <a16:creationId xmlns:a16="http://schemas.microsoft.com/office/drawing/2014/main" id="{EEA1E287-08C5-12D0-E278-6A810EBE79B3}"/>
              </a:ext>
            </a:extLst>
          </p:cNvPr>
          <p:cNvSpPr>
            <a:spLocks noGrp="1"/>
          </p:cNvSpPr>
          <p:nvPr>
            <p:ph type="body" sz="quarter" idx="66"/>
          </p:nvPr>
        </p:nvSpPr>
        <p:spPr>
          <a:xfrm>
            <a:off x="442913" y="1892926"/>
            <a:ext cx="11306172" cy="656197"/>
          </a:xfrm>
          <a:prstGeom prst="rect">
            <a:avLst/>
          </a:prstGeom>
        </p:spPr>
        <p:txBody>
          <a:bodyPr>
            <a:normAutofit/>
          </a:bodyPr>
          <a:lstStyle>
            <a:lvl1pPr marL="0" indent="0" algn="l">
              <a:lnSpc>
                <a:spcPct val="100000"/>
              </a:lnSpc>
              <a:spcBef>
                <a:spcPts val="0"/>
              </a:spcBef>
              <a:buNone/>
              <a:defRPr sz="2000">
                <a:solidFill>
                  <a:schemeClr val="bg1"/>
                </a:solidFill>
              </a:defRPr>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cxnSp>
        <p:nvCxnSpPr>
          <p:cNvPr id="3" name="Straight Connector 2">
            <a:extLst>
              <a:ext uri="{FF2B5EF4-FFF2-40B4-BE49-F238E27FC236}">
                <a16:creationId xmlns:a16="http://schemas.microsoft.com/office/drawing/2014/main" id="{972DFB5E-A26D-214A-70B4-6824057942CB}"/>
              </a:ext>
            </a:extLst>
          </p:cNvPr>
          <p:cNvCxnSpPr>
            <a:cxnSpLocks/>
          </p:cNvCxnSpPr>
          <p:nvPr userDrawn="1"/>
        </p:nvCxnSpPr>
        <p:spPr>
          <a:xfrm>
            <a:off x="4236720" y="3263899"/>
            <a:ext cx="0" cy="232410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6AD80991-EC92-3439-56BC-D043D2447470}"/>
              </a:ext>
            </a:extLst>
          </p:cNvPr>
          <p:cNvCxnSpPr>
            <a:cxnSpLocks/>
          </p:cNvCxnSpPr>
          <p:nvPr userDrawn="1"/>
        </p:nvCxnSpPr>
        <p:spPr>
          <a:xfrm>
            <a:off x="7903556" y="3176984"/>
            <a:ext cx="0" cy="232410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6320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7" name="Rectangle: Single Corner Rounded 6">
            <a:extLst>
              <a:ext uri="{FF2B5EF4-FFF2-40B4-BE49-F238E27FC236}">
                <a16:creationId xmlns:a16="http://schemas.microsoft.com/office/drawing/2014/main" id="{AD8B98AC-632F-E6E2-ED33-9722097FAF32}"/>
              </a:ext>
            </a:extLst>
          </p:cNvPr>
          <p:cNvSpPr/>
          <p:nvPr userDrawn="1"/>
        </p:nvSpPr>
        <p:spPr>
          <a:xfrm flipV="1">
            <a:off x="-21642" y="1301814"/>
            <a:ext cx="3760266" cy="3594277"/>
          </a:xfrm>
          <a:prstGeom prst="round1Rect">
            <a:avLst>
              <a:gd name="adj" fmla="val 0"/>
            </a:avLst>
          </a:prstGeom>
          <a:gradFill>
            <a:gsLst>
              <a:gs pos="95000">
                <a:schemeClr val="accent1"/>
              </a:gs>
              <a:gs pos="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92D97A16-1B10-D841-2001-761BB990054B}"/>
              </a:ext>
            </a:extLst>
          </p:cNvPr>
          <p:cNvSpPr/>
          <p:nvPr userDrawn="1"/>
        </p:nvSpPr>
        <p:spPr>
          <a:xfrm>
            <a:off x="3738624" y="434109"/>
            <a:ext cx="8010463" cy="5578764"/>
          </a:xfrm>
          <a:prstGeom prst="roundRect">
            <a:avLst>
              <a:gd name="adj" fmla="val 2925"/>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719AAE5-8B96-647B-8E01-61D4A54FDF16}"/>
              </a:ext>
            </a:extLst>
          </p:cNvPr>
          <p:cNvSpPr/>
          <p:nvPr userDrawn="1"/>
        </p:nvSpPr>
        <p:spPr>
          <a:xfrm>
            <a:off x="0" y="6208477"/>
            <a:ext cx="1569720" cy="520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193F358E-910D-7F44-372C-2768D26A5CB2}"/>
              </a:ext>
            </a:extLst>
          </p:cNvPr>
          <p:cNvSpPr>
            <a:spLocks noGrp="1"/>
          </p:cNvSpPr>
          <p:nvPr>
            <p:ph type="ftr" sz="quarter" idx="11"/>
          </p:nvPr>
        </p:nvSpPr>
        <p:spPr>
          <a:xfrm>
            <a:off x="1672590" y="6356350"/>
            <a:ext cx="9239250" cy="365125"/>
          </a:xfrm>
          <a:prstGeom prst="rect">
            <a:avLst/>
          </a:prstGeom>
        </p:spPr>
        <p:txBody>
          <a:bodyPr/>
          <a:lstStyle/>
          <a:p>
            <a:r>
              <a:rPr lang="en-US"/>
              <a:t>CPT codes are used with permission of the American Medical Association. ©Copyright American Medical Association 2026. All rights reserved.</a:t>
            </a:r>
          </a:p>
        </p:txBody>
      </p:sp>
      <p:sp>
        <p:nvSpPr>
          <p:cNvPr id="6" name="Slide Number Placeholder 5">
            <a:extLst>
              <a:ext uri="{FF2B5EF4-FFF2-40B4-BE49-F238E27FC236}">
                <a16:creationId xmlns:a16="http://schemas.microsoft.com/office/drawing/2014/main" id="{8412C0BC-446E-9CB3-17DF-CA41E3287FD4}"/>
              </a:ext>
            </a:extLst>
          </p:cNvPr>
          <p:cNvSpPr>
            <a:spLocks noGrp="1"/>
          </p:cNvSpPr>
          <p:nvPr>
            <p:ph type="sldNum" sz="quarter" idx="12"/>
          </p:nvPr>
        </p:nvSpPr>
        <p:spPr>
          <a:xfrm>
            <a:off x="11115040" y="6356350"/>
            <a:ext cx="634048" cy="365125"/>
          </a:xfrm>
          <a:prstGeom prst="rect">
            <a:avLst/>
          </a:prstGeom>
        </p:spPr>
        <p:txBody>
          <a:bodyPr/>
          <a:lstStyle/>
          <a:p>
            <a:fld id="{547B76BF-2593-4CC7-83CC-6317F015A1F0}" type="slidenum">
              <a:rPr lang="en-US" smtClean="0"/>
              <a:t>‹#›</a:t>
            </a:fld>
            <a:endParaRPr lang="en-US"/>
          </a:p>
        </p:txBody>
      </p:sp>
      <p:pic>
        <p:nvPicPr>
          <p:cNvPr id="10" name="Picture 9" descr="Logo&#10;&#10;Description automatically generated with medium confidence">
            <a:extLst>
              <a:ext uri="{FF2B5EF4-FFF2-40B4-BE49-F238E27FC236}">
                <a16:creationId xmlns:a16="http://schemas.microsoft.com/office/drawing/2014/main" id="{2096779F-875A-18C0-696E-A26B8332C5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2912" y="6297930"/>
            <a:ext cx="1041090" cy="431247"/>
          </a:xfrm>
          <a:prstGeom prst="rect">
            <a:avLst/>
          </a:prstGeom>
        </p:spPr>
      </p:pic>
      <p:sp>
        <p:nvSpPr>
          <p:cNvPr id="15" name="Title 1">
            <a:extLst>
              <a:ext uri="{FF2B5EF4-FFF2-40B4-BE49-F238E27FC236}">
                <a16:creationId xmlns:a16="http://schemas.microsoft.com/office/drawing/2014/main" id="{7A220493-4792-C37E-419F-D697F2111F5A}"/>
              </a:ext>
            </a:extLst>
          </p:cNvPr>
          <p:cNvSpPr>
            <a:spLocks noGrp="1"/>
          </p:cNvSpPr>
          <p:nvPr>
            <p:ph type="title"/>
          </p:nvPr>
        </p:nvSpPr>
        <p:spPr>
          <a:xfrm>
            <a:off x="442913" y="2069749"/>
            <a:ext cx="2879022" cy="1611000"/>
          </a:xfrm>
          <a:prstGeom prst="rect">
            <a:avLst/>
          </a:prstGeom>
        </p:spPr>
        <p:txBody>
          <a:bodyPr lIns="0" tIns="0" rIns="0" bIns="0" anchor="b">
            <a:noAutofit/>
          </a:bodyPr>
          <a:lstStyle>
            <a:lvl1pPr>
              <a:defRPr sz="3600">
                <a:solidFill>
                  <a:schemeClr val="bg1"/>
                </a:solidFill>
              </a:defRPr>
            </a:lvl1pPr>
          </a:lstStyle>
          <a:p>
            <a:r>
              <a:rPr lang="en-US" dirty="0"/>
              <a:t>Click to edit Master title style</a:t>
            </a:r>
          </a:p>
        </p:txBody>
      </p:sp>
      <p:sp>
        <p:nvSpPr>
          <p:cNvPr id="30" name="Picture Placeholder 29">
            <a:extLst>
              <a:ext uri="{FF2B5EF4-FFF2-40B4-BE49-F238E27FC236}">
                <a16:creationId xmlns:a16="http://schemas.microsoft.com/office/drawing/2014/main" id="{5217EF76-DD1D-200E-E50C-C60289C810CA}"/>
              </a:ext>
            </a:extLst>
          </p:cNvPr>
          <p:cNvSpPr>
            <a:spLocks noGrp="1"/>
          </p:cNvSpPr>
          <p:nvPr>
            <p:ph type="pic" sz="quarter" idx="13"/>
          </p:nvPr>
        </p:nvSpPr>
        <p:spPr>
          <a:xfrm>
            <a:off x="3970338" y="660400"/>
            <a:ext cx="7546975" cy="5092700"/>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2048264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_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19AAE5-8B96-647B-8E01-61D4A54FDF16}"/>
              </a:ext>
            </a:extLst>
          </p:cNvPr>
          <p:cNvSpPr/>
          <p:nvPr userDrawn="1"/>
        </p:nvSpPr>
        <p:spPr>
          <a:xfrm>
            <a:off x="0" y="6208477"/>
            <a:ext cx="1569720" cy="520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193F358E-910D-7F44-372C-2768D26A5CB2}"/>
              </a:ext>
            </a:extLst>
          </p:cNvPr>
          <p:cNvSpPr>
            <a:spLocks noGrp="1"/>
          </p:cNvSpPr>
          <p:nvPr>
            <p:ph type="ftr" sz="quarter" idx="11"/>
          </p:nvPr>
        </p:nvSpPr>
        <p:spPr>
          <a:xfrm>
            <a:off x="1672590" y="6356350"/>
            <a:ext cx="9239250" cy="365125"/>
          </a:xfrm>
          <a:prstGeom prst="rect">
            <a:avLst/>
          </a:prstGeom>
        </p:spPr>
        <p:txBody>
          <a:bodyPr/>
          <a:lstStyle/>
          <a:p>
            <a:r>
              <a:rPr lang="en-US"/>
              <a:t>CPT codes are used with permission of the American Medical Association. ©Copyright American Medical Association 2026. All rights reserved.</a:t>
            </a:r>
          </a:p>
        </p:txBody>
      </p:sp>
      <p:sp>
        <p:nvSpPr>
          <p:cNvPr id="6" name="Slide Number Placeholder 5">
            <a:extLst>
              <a:ext uri="{FF2B5EF4-FFF2-40B4-BE49-F238E27FC236}">
                <a16:creationId xmlns:a16="http://schemas.microsoft.com/office/drawing/2014/main" id="{8412C0BC-446E-9CB3-17DF-CA41E3287FD4}"/>
              </a:ext>
            </a:extLst>
          </p:cNvPr>
          <p:cNvSpPr>
            <a:spLocks noGrp="1"/>
          </p:cNvSpPr>
          <p:nvPr>
            <p:ph type="sldNum" sz="quarter" idx="12"/>
          </p:nvPr>
        </p:nvSpPr>
        <p:spPr>
          <a:xfrm>
            <a:off x="11115040" y="6356350"/>
            <a:ext cx="634048" cy="365125"/>
          </a:xfrm>
          <a:prstGeom prst="rect">
            <a:avLst/>
          </a:prstGeom>
        </p:spPr>
        <p:txBody>
          <a:bodyPr/>
          <a:lstStyle/>
          <a:p>
            <a:fld id="{547B76BF-2593-4CC7-83CC-6317F015A1F0}" type="slidenum">
              <a:rPr lang="en-US" smtClean="0"/>
              <a:t>‹#›</a:t>
            </a:fld>
            <a:endParaRPr lang="en-US"/>
          </a:p>
        </p:txBody>
      </p:sp>
      <p:pic>
        <p:nvPicPr>
          <p:cNvPr id="10" name="Picture 9" descr="Logo&#10;&#10;Description automatically generated with medium confidence">
            <a:extLst>
              <a:ext uri="{FF2B5EF4-FFF2-40B4-BE49-F238E27FC236}">
                <a16:creationId xmlns:a16="http://schemas.microsoft.com/office/drawing/2014/main" id="{2096779F-875A-18C0-696E-A26B8332C5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2912" y="6297930"/>
            <a:ext cx="1041090" cy="431247"/>
          </a:xfrm>
          <a:prstGeom prst="rect">
            <a:avLst/>
          </a:prstGeom>
        </p:spPr>
      </p:pic>
      <p:sp>
        <p:nvSpPr>
          <p:cNvPr id="4" name="Rectangle: Single Corner Rounded 3">
            <a:extLst>
              <a:ext uri="{FF2B5EF4-FFF2-40B4-BE49-F238E27FC236}">
                <a16:creationId xmlns:a16="http://schemas.microsoft.com/office/drawing/2014/main" id="{20A6285B-7E22-35A4-1F60-B8360DF14887}"/>
              </a:ext>
            </a:extLst>
          </p:cNvPr>
          <p:cNvSpPr/>
          <p:nvPr userDrawn="1"/>
        </p:nvSpPr>
        <p:spPr>
          <a:xfrm flipV="1">
            <a:off x="-21643" y="1301814"/>
            <a:ext cx="11770731" cy="3929942"/>
          </a:xfrm>
          <a:prstGeom prst="round1Rect">
            <a:avLst>
              <a:gd name="adj" fmla="val 0"/>
            </a:avLst>
          </a:prstGeom>
          <a:gradFill>
            <a:gsLst>
              <a:gs pos="100000">
                <a:schemeClr val="accent1"/>
              </a:gs>
              <a:gs pos="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C5B4FD12-5CD5-7BAE-6FD0-10EE717D72AD}"/>
              </a:ext>
            </a:extLst>
          </p:cNvPr>
          <p:cNvSpPr/>
          <p:nvPr userDrawn="1"/>
        </p:nvSpPr>
        <p:spPr>
          <a:xfrm rot="10800000" flipV="1">
            <a:off x="4293858" y="476249"/>
            <a:ext cx="7455225" cy="5542585"/>
          </a:xfrm>
          <a:prstGeom prst="roundRect">
            <a:avLst>
              <a:gd name="adj" fmla="val 3343"/>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F2BBF616-B441-F1B3-712C-4831779F59A9}"/>
              </a:ext>
            </a:extLst>
          </p:cNvPr>
          <p:cNvSpPr/>
          <p:nvPr userDrawn="1"/>
        </p:nvSpPr>
        <p:spPr>
          <a:xfrm rot="5400000">
            <a:off x="8904424" y="3174162"/>
            <a:ext cx="5542575" cy="146752"/>
          </a:xfrm>
          <a:custGeom>
            <a:avLst/>
            <a:gdLst>
              <a:gd name="connsiteX0" fmla="*/ 85218 w 2594237"/>
              <a:gd name="connsiteY0" fmla="*/ 0 h 78835"/>
              <a:gd name="connsiteX1" fmla="*/ 2509019 w 2594237"/>
              <a:gd name="connsiteY1" fmla="*/ 0 h 78835"/>
              <a:gd name="connsiteX2" fmla="*/ 2589028 w 2594237"/>
              <a:gd name="connsiteY2" fmla="*/ 53034 h 78835"/>
              <a:gd name="connsiteX3" fmla="*/ 2594237 w 2594237"/>
              <a:gd name="connsiteY3" fmla="*/ 78835 h 78835"/>
              <a:gd name="connsiteX4" fmla="*/ 0 w 2594237"/>
              <a:gd name="connsiteY4" fmla="*/ 78835 h 78835"/>
              <a:gd name="connsiteX5" fmla="*/ 5209 w 2594237"/>
              <a:gd name="connsiteY5" fmla="*/ 53034 h 78835"/>
              <a:gd name="connsiteX6" fmla="*/ 85218 w 2594237"/>
              <a:gd name="connsiteY6" fmla="*/ 0 h 78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94237" h="78835">
                <a:moveTo>
                  <a:pt x="85218" y="0"/>
                </a:moveTo>
                <a:lnTo>
                  <a:pt x="2509019" y="0"/>
                </a:lnTo>
                <a:cubicBezTo>
                  <a:pt x="2544987" y="0"/>
                  <a:pt x="2575846" y="21868"/>
                  <a:pt x="2589028" y="53034"/>
                </a:cubicBezTo>
                <a:lnTo>
                  <a:pt x="2594237" y="78835"/>
                </a:lnTo>
                <a:lnTo>
                  <a:pt x="0" y="78835"/>
                </a:lnTo>
                <a:lnTo>
                  <a:pt x="5209" y="53034"/>
                </a:lnTo>
                <a:cubicBezTo>
                  <a:pt x="18391" y="21868"/>
                  <a:pt x="49250" y="0"/>
                  <a:pt x="8521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Title 1">
            <a:extLst>
              <a:ext uri="{FF2B5EF4-FFF2-40B4-BE49-F238E27FC236}">
                <a16:creationId xmlns:a16="http://schemas.microsoft.com/office/drawing/2014/main" id="{32AFDACB-04AE-3D88-34BF-F48750855176}"/>
              </a:ext>
            </a:extLst>
          </p:cNvPr>
          <p:cNvSpPr>
            <a:spLocks noGrp="1"/>
          </p:cNvSpPr>
          <p:nvPr>
            <p:ph type="title"/>
          </p:nvPr>
        </p:nvSpPr>
        <p:spPr>
          <a:xfrm>
            <a:off x="442912" y="2069749"/>
            <a:ext cx="3110515" cy="1611000"/>
          </a:xfrm>
          <a:prstGeom prst="rect">
            <a:avLst/>
          </a:prstGeom>
        </p:spPr>
        <p:txBody>
          <a:bodyPr lIns="0" tIns="0" rIns="0" bIns="0" anchor="b">
            <a:noAutofit/>
          </a:bodyPr>
          <a:lstStyle>
            <a:lvl1pPr>
              <a:defRPr sz="3600">
                <a:solidFill>
                  <a:schemeClr val="bg1"/>
                </a:solidFill>
              </a:defRPr>
            </a:lvl1pPr>
          </a:lstStyle>
          <a:p>
            <a:r>
              <a:rPr lang="en-US" dirty="0"/>
              <a:t>Click to edit Master title style</a:t>
            </a:r>
          </a:p>
        </p:txBody>
      </p:sp>
      <p:sp>
        <p:nvSpPr>
          <p:cNvPr id="17" name="Partial Circle 16">
            <a:extLst>
              <a:ext uri="{FF2B5EF4-FFF2-40B4-BE49-F238E27FC236}">
                <a16:creationId xmlns:a16="http://schemas.microsoft.com/office/drawing/2014/main" id="{39E03A60-6427-D1A0-B5A5-981397232FFF}"/>
              </a:ext>
            </a:extLst>
          </p:cNvPr>
          <p:cNvSpPr/>
          <p:nvPr userDrawn="1"/>
        </p:nvSpPr>
        <p:spPr>
          <a:xfrm>
            <a:off x="3855496" y="904414"/>
            <a:ext cx="884365" cy="884364"/>
          </a:xfrm>
          <a:prstGeom prst="pie">
            <a:avLst>
              <a:gd name="adj1" fmla="val 5415387"/>
              <a:gd name="adj2" fmla="val 16194422"/>
            </a:avLst>
          </a:prstGeom>
          <a:solidFill>
            <a:schemeClr val="accent4">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artial Circle 17">
            <a:extLst>
              <a:ext uri="{FF2B5EF4-FFF2-40B4-BE49-F238E27FC236}">
                <a16:creationId xmlns:a16="http://schemas.microsoft.com/office/drawing/2014/main" id="{DE27F0F6-54E3-03CC-A006-40245A74CACC}"/>
              </a:ext>
            </a:extLst>
          </p:cNvPr>
          <p:cNvSpPr/>
          <p:nvPr userDrawn="1"/>
        </p:nvSpPr>
        <p:spPr>
          <a:xfrm>
            <a:off x="3855496" y="1867284"/>
            <a:ext cx="884365" cy="884364"/>
          </a:xfrm>
          <a:prstGeom prst="pie">
            <a:avLst>
              <a:gd name="adj1" fmla="val 5415387"/>
              <a:gd name="adj2" fmla="val 16194422"/>
            </a:avLst>
          </a:prstGeom>
          <a:solidFill>
            <a:schemeClr val="accent4">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artial Circle 18">
            <a:extLst>
              <a:ext uri="{FF2B5EF4-FFF2-40B4-BE49-F238E27FC236}">
                <a16:creationId xmlns:a16="http://schemas.microsoft.com/office/drawing/2014/main" id="{05868E84-B53B-C022-624B-5DE95E3A5A29}"/>
              </a:ext>
            </a:extLst>
          </p:cNvPr>
          <p:cNvSpPr/>
          <p:nvPr userDrawn="1"/>
        </p:nvSpPr>
        <p:spPr>
          <a:xfrm>
            <a:off x="3855496" y="2830154"/>
            <a:ext cx="884365" cy="884364"/>
          </a:xfrm>
          <a:prstGeom prst="pie">
            <a:avLst>
              <a:gd name="adj1" fmla="val 5415387"/>
              <a:gd name="adj2" fmla="val 16194422"/>
            </a:avLst>
          </a:prstGeom>
          <a:solidFill>
            <a:schemeClr val="accent4">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tial Circle 19">
            <a:extLst>
              <a:ext uri="{FF2B5EF4-FFF2-40B4-BE49-F238E27FC236}">
                <a16:creationId xmlns:a16="http://schemas.microsoft.com/office/drawing/2014/main" id="{A7FE2CFF-A90A-D3A8-0014-90034686100E}"/>
              </a:ext>
            </a:extLst>
          </p:cNvPr>
          <p:cNvSpPr/>
          <p:nvPr userDrawn="1"/>
        </p:nvSpPr>
        <p:spPr>
          <a:xfrm>
            <a:off x="3855496" y="3793024"/>
            <a:ext cx="884365" cy="884364"/>
          </a:xfrm>
          <a:prstGeom prst="pie">
            <a:avLst>
              <a:gd name="adj1" fmla="val 5415387"/>
              <a:gd name="adj2" fmla="val 16194422"/>
            </a:avLst>
          </a:prstGeom>
          <a:solidFill>
            <a:schemeClr val="accent4">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artial Circle 20">
            <a:extLst>
              <a:ext uri="{FF2B5EF4-FFF2-40B4-BE49-F238E27FC236}">
                <a16:creationId xmlns:a16="http://schemas.microsoft.com/office/drawing/2014/main" id="{ABA01B6B-DDD0-1D3A-AC6C-7E8255B737F0}"/>
              </a:ext>
            </a:extLst>
          </p:cNvPr>
          <p:cNvSpPr/>
          <p:nvPr userDrawn="1"/>
        </p:nvSpPr>
        <p:spPr>
          <a:xfrm>
            <a:off x="3855496" y="4755895"/>
            <a:ext cx="884365" cy="884364"/>
          </a:xfrm>
          <a:prstGeom prst="pie">
            <a:avLst>
              <a:gd name="adj1" fmla="val 5415387"/>
              <a:gd name="adj2" fmla="val 16194422"/>
            </a:avLst>
          </a:prstGeom>
          <a:solidFill>
            <a:schemeClr val="accent4">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8FB9209-A3FE-0D3E-8E73-EC9ACB82A4D9}"/>
              </a:ext>
            </a:extLst>
          </p:cNvPr>
          <p:cNvSpPr/>
          <p:nvPr userDrawn="1"/>
        </p:nvSpPr>
        <p:spPr>
          <a:xfrm>
            <a:off x="3980754" y="1034116"/>
            <a:ext cx="624960" cy="6249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C8861A65-4790-7DB2-6662-FD69B189C9BA}"/>
              </a:ext>
            </a:extLst>
          </p:cNvPr>
          <p:cNvSpPr/>
          <p:nvPr userDrawn="1"/>
        </p:nvSpPr>
        <p:spPr>
          <a:xfrm>
            <a:off x="3980754" y="1992941"/>
            <a:ext cx="624960" cy="6249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C17E0C30-8AA6-4598-4CF5-E34EDF0A7D77}"/>
              </a:ext>
            </a:extLst>
          </p:cNvPr>
          <p:cNvSpPr/>
          <p:nvPr userDrawn="1"/>
        </p:nvSpPr>
        <p:spPr>
          <a:xfrm>
            <a:off x="3980754" y="2951766"/>
            <a:ext cx="624960" cy="6249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3D641573-A43F-8A47-5CA6-6C3CC90C8D6B}"/>
              </a:ext>
            </a:extLst>
          </p:cNvPr>
          <p:cNvSpPr/>
          <p:nvPr userDrawn="1"/>
        </p:nvSpPr>
        <p:spPr>
          <a:xfrm>
            <a:off x="3980754" y="3910591"/>
            <a:ext cx="624960" cy="6249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47A79CD0-5B6D-93EF-EA10-D49D701E3202}"/>
              </a:ext>
            </a:extLst>
          </p:cNvPr>
          <p:cNvSpPr/>
          <p:nvPr userDrawn="1"/>
        </p:nvSpPr>
        <p:spPr>
          <a:xfrm>
            <a:off x="3980754" y="4869416"/>
            <a:ext cx="624960" cy="6249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C66947C6-96D8-425F-D056-AE71FB09A8F4}"/>
              </a:ext>
            </a:extLst>
          </p:cNvPr>
          <p:cNvGrpSpPr/>
          <p:nvPr userDrawn="1"/>
        </p:nvGrpSpPr>
        <p:grpSpPr>
          <a:xfrm>
            <a:off x="4782256" y="1821146"/>
            <a:ext cx="6403904" cy="2882900"/>
            <a:chOff x="4513004" y="1821146"/>
            <a:chExt cx="6232781" cy="2882900"/>
          </a:xfrm>
        </p:grpSpPr>
        <p:cxnSp>
          <p:nvCxnSpPr>
            <p:cNvPr id="33" name="Straight Connector 32">
              <a:extLst>
                <a:ext uri="{FF2B5EF4-FFF2-40B4-BE49-F238E27FC236}">
                  <a16:creationId xmlns:a16="http://schemas.microsoft.com/office/drawing/2014/main" id="{7D677574-D01A-5A01-DB17-02AE7B80C382}"/>
                </a:ext>
              </a:extLst>
            </p:cNvPr>
            <p:cNvCxnSpPr>
              <a:cxnSpLocks/>
            </p:cNvCxnSpPr>
            <p:nvPr/>
          </p:nvCxnSpPr>
          <p:spPr>
            <a:xfrm flipH="1">
              <a:off x="4513004" y="1821146"/>
              <a:ext cx="623278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86E612A-71CD-77E7-ED7A-7CFB79EAB156}"/>
                </a:ext>
              </a:extLst>
            </p:cNvPr>
            <p:cNvCxnSpPr>
              <a:cxnSpLocks/>
            </p:cNvCxnSpPr>
            <p:nvPr/>
          </p:nvCxnSpPr>
          <p:spPr>
            <a:xfrm flipH="1">
              <a:off x="4513004" y="2781266"/>
              <a:ext cx="623278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6D2AD7D-CC1C-A238-1531-CFF22FA0865A}"/>
                </a:ext>
              </a:extLst>
            </p:cNvPr>
            <p:cNvCxnSpPr>
              <a:cxnSpLocks/>
            </p:cNvCxnSpPr>
            <p:nvPr/>
          </p:nvCxnSpPr>
          <p:spPr>
            <a:xfrm flipH="1">
              <a:off x="4513004" y="3746466"/>
              <a:ext cx="623278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96C362F-8B49-35CA-28E0-ECEA4E4CB5CA}"/>
                </a:ext>
              </a:extLst>
            </p:cNvPr>
            <p:cNvCxnSpPr>
              <a:cxnSpLocks/>
            </p:cNvCxnSpPr>
            <p:nvPr/>
          </p:nvCxnSpPr>
          <p:spPr>
            <a:xfrm flipH="1">
              <a:off x="4513004" y="4704046"/>
              <a:ext cx="623278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7" name="Text Placeholder 23">
            <a:extLst>
              <a:ext uri="{FF2B5EF4-FFF2-40B4-BE49-F238E27FC236}">
                <a16:creationId xmlns:a16="http://schemas.microsoft.com/office/drawing/2014/main" id="{B1E3E821-C08C-DEC8-8F89-FC5D106E00B4}"/>
              </a:ext>
            </a:extLst>
          </p:cNvPr>
          <p:cNvSpPr>
            <a:spLocks noGrp="1"/>
          </p:cNvSpPr>
          <p:nvPr>
            <p:ph type="body" sz="quarter" idx="60"/>
          </p:nvPr>
        </p:nvSpPr>
        <p:spPr>
          <a:xfrm>
            <a:off x="4775368" y="1034066"/>
            <a:ext cx="6410791" cy="622601"/>
          </a:xfrm>
          <a:prstGeom prst="rect">
            <a:avLst/>
          </a:prstGeom>
        </p:spPr>
        <p:txBody>
          <a:bodyPr anchor="ctr">
            <a:normAutofit/>
          </a:bodyPr>
          <a:lstStyle>
            <a:lvl1pPr marL="0" indent="0" algn="l">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38" name="Text Placeholder 23">
            <a:extLst>
              <a:ext uri="{FF2B5EF4-FFF2-40B4-BE49-F238E27FC236}">
                <a16:creationId xmlns:a16="http://schemas.microsoft.com/office/drawing/2014/main" id="{6327CDE3-28AE-BA59-9F58-F04D59F9C105}"/>
              </a:ext>
            </a:extLst>
          </p:cNvPr>
          <p:cNvSpPr>
            <a:spLocks noGrp="1"/>
          </p:cNvSpPr>
          <p:nvPr>
            <p:ph type="body" sz="quarter" idx="61"/>
          </p:nvPr>
        </p:nvSpPr>
        <p:spPr>
          <a:xfrm>
            <a:off x="4775367" y="1985626"/>
            <a:ext cx="6410791" cy="622601"/>
          </a:xfrm>
          <a:prstGeom prst="rect">
            <a:avLst/>
          </a:prstGeom>
        </p:spPr>
        <p:txBody>
          <a:bodyPr anchor="ctr">
            <a:normAutofit/>
          </a:bodyPr>
          <a:lstStyle>
            <a:lvl1pPr marL="0" indent="0" algn="l">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39" name="Text Placeholder 23">
            <a:extLst>
              <a:ext uri="{FF2B5EF4-FFF2-40B4-BE49-F238E27FC236}">
                <a16:creationId xmlns:a16="http://schemas.microsoft.com/office/drawing/2014/main" id="{22493E74-83C8-0CEF-5CB9-2D0B00D1108D}"/>
              </a:ext>
            </a:extLst>
          </p:cNvPr>
          <p:cNvSpPr>
            <a:spLocks noGrp="1"/>
          </p:cNvSpPr>
          <p:nvPr>
            <p:ph type="body" sz="quarter" idx="62"/>
          </p:nvPr>
        </p:nvSpPr>
        <p:spPr>
          <a:xfrm>
            <a:off x="4775366" y="2937186"/>
            <a:ext cx="6410791" cy="622601"/>
          </a:xfrm>
          <a:prstGeom prst="rect">
            <a:avLst/>
          </a:prstGeom>
        </p:spPr>
        <p:txBody>
          <a:bodyPr anchor="ctr">
            <a:normAutofit/>
          </a:bodyPr>
          <a:lstStyle>
            <a:lvl1pPr marL="0" indent="0" algn="l">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40" name="Text Placeholder 23">
            <a:extLst>
              <a:ext uri="{FF2B5EF4-FFF2-40B4-BE49-F238E27FC236}">
                <a16:creationId xmlns:a16="http://schemas.microsoft.com/office/drawing/2014/main" id="{4DF410B1-6E88-4F11-7F07-78E64D495137}"/>
              </a:ext>
            </a:extLst>
          </p:cNvPr>
          <p:cNvSpPr>
            <a:spLocks noGrp="1"/>
          </p:cNvSpPr>
          <p:nvPr>
            <p:ph type="body" sz="quarter" idx="63"/>
          </p:nvPr>
        </p:nvSpPr>
        <p:spPr>
          <a:xfrm>
            <a:off x="4775365" y="3888746"/>
            <a:ext cx="6410791" cy="622601"/>
          </a:xfrm>
          <a:prstGeom prst="rect">
            <a:avLst/>
          </a:prstGeom>
        </p:spPr>
        <p:txBody>
          <a:bodyPr anchor="ctr">
            <a:normAutofit/>
          </a:bodyPr>
          <a:lstStyle>
            <a:lvl1pPr marL="0" indent="0" algn="l">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41" name="Text Placeholder 23">
            <a:extLst>
              <a:ext uri="{FF2B5EF4-FFF2-40B4-BE49-F238E27FC236}">
                <a16:creationId xmlns:a16="http://schemas.microsoft.com/office/drawing/2014/main" id="{22B1BD3E-0A8A-61F9-5E49-1FE897854F74}"/>
              </a:ext>
            </a:extLst>
          </p:cNvPr>
          <p:cNvSpPr>
            <a:spLocks noGrp="1"/>
          </p:cNvSpPr>
          <p:nvPr>
            <p:ph type="body" sz="quarter" idx="64"/>
          </p:nvPr>
        </p:nvSpPr>
        <p:spPr>
          <a:xfrm>
            <a:off x="4775364" y="4840306"/>
            <a:ext cx="6410791" cy="622601"/>
          </a:xfrm>
          <a:prstGeom prst="rect">
            <a:avLst/>
          </a:prstGeom>
        </p:spPr>
        <p:txBody>
          <a:bodyPr anchor="ctr">
            <a:normAutofit/>
          </a:bodyPr>
          <a:lstStyle>
            <a:lvl1pPr marL="0" indent="0" algn="l">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Tree>
    <p:extLst>
      <p:ext uri="{BB962C8B-B14F-4D97-AF65-F5344CB8AC3E}">
        <p14:creationId xmlns:p14="http://schemas.microsoft.com/office/powerpoint/2010/main" val="231387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_6">
    <p:spTree>
      <p:nvGrpSpPr>
        <p:cNvPr id="1" name=""/>
        <p:cNvGrpSpPr/>
        <p:nvPr/>
      </p:nvGrpSpPr>
      <p:grpSpPr>
        <a:xfrm>
          <a:off x="0" y="0"/>
          <a:ext cx="0" cy="0"/>
          <a:chOff x="0" y="0"/>
          <a:chExt cx="0" cy="0"/>
        </a:xfrm>
      </p:grpSpPr>
      <p:pic>
        <p:nvPicPr>
          <p:cNvPr id="27" name="Picture 26" descr="Icon&#10;&#10;Description automatically generated">
            <a:extLst>
              <a:ext uri="{FF2B5EF4-FFF2-40B4-BE49-F238E27FC236}">
                <a16:creationId xmlns:a16="http://schemas.microsoft.com/office/drawing/2014/main" id="{B7A9F2CF-3350-3F28-2895-75168569CA08}"/>
              </a:ext>
            </a:extLst>
          </p:cNvPr>
          <p:cNvPicPr>
            <a:picLocks noChangeAspect="1"/>
          </p:cNvPicPr>
          <p:nvPr userDrawn="1"/>
        </p:nvPicPr>
        <p:blipFill rotWithShape="1">
          <a:blip r:embed="rId2">
            <a:alphaModFix amt="4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36906"/>
          <a:stretch/>
        </p:blipFill>
        <p:spPr>
          <a:xfrm>
            <a:off x="0" y="720850"/>
            <a:ext cx="3337560" cy="5157797"/>
          </a:xfrm>
          <a:prstGeom prst="rect">
            <a:avLst/>
          </a:prstGeom>
        </p:spPr>
      </p:pic>
      <p:sp>
        <p:nvSpPr>
          <p:cNvPr id="2" name="Rectangle 1">
            <a:extLst>
              <a:ext uri="{FF2B5EF4-FFF2-40B4-BE49-F238E27FC236}">
                <a16:creationId xmlns:a16="http://schemas.microsoft.com/office/drawing/2014/main" id="{B719AAE5-8B96-647B-8E01-61D4A54FDF16}"/>
              </a:ext>
            </a:extLst>
          </p:cNvPr>
          <p:cNvSpPr/>
          <p:nvPr userDrawn="1"/>
        </p:nvSpPr>
        <p:spPr>
          <a:xfrm>
            <a:off x="0" y="6208477"/>
            <a:ext cx="1569720" cy="520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193F358E-910D-7F44-372C-2768D26A5CB2}"/>
              </a:ext>
            </a:extLst>
          </p:cNvPr>
          <p:cNvSpPr>
            <a:spLocks noGrp="1"/>
          </p:cNvSpPr>
          <p:nvPr>
            <p:ph type="ftr" sz="quarter" idx="11"/>
          </p:nvPr>
        </p:nvSpPr>
        <p:spPr>
          <a:xfrm>
            <a:off x="1672590" y="6356350"/>
            <a:ext cx="9239250" cy="365125"/>
          </a:xfrm>
          <a:prstGeom prst="rect">
            <a:avLst/>
          </a:prstGeom>
        </p:spPr>
        <p:txBody>
          <a:bodyPr/>
          <a:lstStyle/>
          <a:p>
            <a:r>
              <a:rPr lang="en-US"/>
              <a:t>CPT codes are used with permission of the American Medical Association. ©Copyright American Medical Association 2026. All rights reserved.</a:t>
            </a:r>
          </a:p>
        </p:txBody>
      </p:sp>
      <p:sp>
        <p:nvSpPr>
          <p:cNvPr id="6" name="Slide Number Placeholder 5">
            <a:extLst>
              <a:ext uri="{FF2B5EF4-FFF2-40B4-BE49-F238E27FC236}">
                <a16:creationId xmlns:a16="http://schemas.microsoft.com/office/drawing/2014/main" id="{8412C0BC-446E-9CB3-17DF-CA41E3287FD4}"/>
              </a:ext>
            </a:extLst>
          </p:cNvPr>
          <p:cNvSpPr>
            <a:spLocks noGrp="1"/>
          </p:cNvSpPr>
          <p:nvPr>
            <p:ph type="sldNum" sz="quarter" idx="12"/>
          </p:nvPr>
        </p:nvSpPr>
        <p:spPr>
          <a:xfrm>
            <a:off x="11115040" y="6356350"/>
            <a:ext cx="634048" cy="365125"/>
          </a:xfrm>
          <a:prstGeom prst="rect">
            <a:avLst/>
          </a:prstGeom>
        </p:spPr>
        <p:txBody>
          <a:bodyPr/>
          <a:lstStyle/>
          <a:p>
            <a:fld id="{547B76BF-2593-4CC7-83CC-6317F015A1F0}" type="slidenum">
              <a:rPr lang="en-US" smtClean="0"/>
              <a:t>‹#›</a:t>
            </a:fld>
            <a:endParaRPr lang="en-US"/>
          </a:p>
        </p:txBody>
      </p:sp>
      <p:pic>
        <p:nvPicPr>
          <p:cNvPr id="10" name="Picture 9" descr="Logo&#10;&#10;Description automatically generated with medium confidence">
            <a:extLst>
              <a:ext uri="{FF2B5EF4-FFF2-40B4-BE49-F238E27FC236}">
                <a16:creationId xmlns:a16="http://schemas.microsoft.com/office/drawing/2014/main" id="{2096779F-875A-18C0-696E-A26B8332C5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2912" y="6297930"/>
            <a:ext cx="1041090" cy="431247"/>
          </a:xfrm>
          <a:prstGeom prst="rect">
            <a:avLst/>
          </a:prstGeom>
        </p:spPr>
      </p:pic>
      <p:sp>
        <p:nvSpPr>
          <p:cNvPr id="7" name="Title 1">
            <a:extLst>
              <a:ext uri="{FF2B5EF4-FFF2-40B4-BE49-F238E27FC236}">
                <a16:creationId xmlns:a16="http://schemas.microsoft.com/office/drawing/2014/main" id="{9E696BF3-9E10-E3D9-FE53-5D2209896796}"/>
              </a:ext>
            </a:extLst>
          </p:cNvPr>
          <p:cNvSpPr>
            <a:spLocks noGrp="1"/>
          </p:cNvSpPr>
          <p:nvPr>
            <p:ph type="title"/>
          </p:nvPr>
        </p:nvSpPr>
        <p:spPr>
          <a:xfrm>
            <a:off x="442912" y="360620"/>
            <a:ext cx="9163049" cy="601899"/>
          </a:xfrm>
          <a:prstGeom prst="rect">
            <a:avLst/>
          </a:prstGeom>
        </p:spPr>
        <p:txBody>
          <a:bodyPr lIns="0" tIns="0" rIns="0" bIns="0" anchor="b">
            <a:noAutofit/>
          </a:bodyPr>
          <a:lstStyle>
            <a:lvl1pPr>
              <a:defRPr sz="3200">
                <a:solidFill>
                  <a:schemeClr val="accent2"/>
                </a:solidFill>
              </a:defRPr>
            </a:lvl1pPr>
          </a:lstStyle>
          <a:p>
            <a:r>
              <a:rPr lang="en-US" dirty="0"/>
              <a:t>Click to edit Master title style</a:t>
            </a:r>
          </a:p>
        </p:txBody>
      </p:sp>
      <p:sp>
        <p:nvSpPr>
          <p:cNvPr id="8" name="Text Placeholder 8">
            <a:extLst>
              <a:ext uri="{FF2B5EF4-FFF2-40B4-BE49-F238E27FC236}">
                <a16:creationId xmlns:a16="http://schemas.microsoft.com/office/drawing/2014/main" id="{75DB5E17-CBEE-8C76-BC0A-CC95FD03F146}"/>
              </a:ext>
            </a:extLst>
          </p:cNvPr>
          <p:cNvSpPr>
            <a:spLocks noGrp="1"/>
          </p:cNvSpPr>
          <p:nvPr>
            <p:ph type="body" sz="quarter" idx="13" hasCustomPrompt="1"/>
          </p:nvPr>
        </p:nvSpPr>
        <p:spPr>
          <a:xfrm>
            <a:off x="442913" y="1069700"/>
            <a:ext cx="9163050" cy="365125"/>
          </a:xfrm>
          <a:prstGeom prst="rect">
            <a:avLst/>
          </a:prstGeom>
        </p:spPr>
        <p:txBody>
          <a:bodyPr vert="horz" lIns="0" tIns="0" rIns="0" bIns="0" rtlCol="0" anchor="t">
            <a:noAutofit/>
          </a:bodyPr>
          <a:lstStyle>
            <a:lvl1pPr marL="0" indent="0">
              <a:buNone/>
              <a:defRPr lang="en-US" sz="2000" dirty="0">
                <a:solidFill>
                  <a:schemeClr val="bg1">
                    <a:lumMod val="50000"/>
                  </a:schemeClr>
                </a:solidFill>
                <a:latin typeface="+mn-lt"/>
                <a:ea typeface="+mj-ea"/>
                <a:cs typeface="+mj-cs"/>
              </a:defRPr>
            </a:lvl1pPr>
          </a:lstStyle>
          <a:p>
            <a:pPr marL="228600" lvl="0" indent="-228600">
              <a:spcBef>
                <a:spcPct val="0"/>
              </a:spcBef>
            </a:pPr>
            <a:r>
              <a:rPr lang="en-US" dirty="0"/>
              <a:t>Click to edit Master title style</a:t>
            </a:r>
          </a:p>
        </p:txBody>
      </p:sp>
      <p:sp>
        <p:nvSpPr>
          <p:cNvPr id="9" name="Rectangle: Top Corners Rounded 8">
            <a:extLst>
              <a:ext uri="{FF2B5EF4-FFF2-40B4-BE49-F238E27FC236}">
                <a16:creationId xmlns:a16="http://schemas.microsoft.com/office/drawing/2014/main" id="{264D3FAD-273B-8AFB-CFFA-A100435138FE}"/>
              </a:ext>
            </a:extLst>
          </p:cNvPr>
          <p:cNvSpPr/>
          <p:nvPr userDrawn="1"/>
        </p:nvSpPr>
        <p:spPr>
          <a:xfrm rot="10800000">
            <a:off x="10566270" y="0"/>
            <a:ext cx="1179983" cy="1258691"/>
          </a:xfrm>
          <a:prstGeom prst="round2Same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7A2FE598-2166-88B3-2474-98B20504A097}"/>
              </a:ext>
            </a:extLst>
          </p:cNvPr>
          <p:cNvCxnSpPr>
            <a:cxnSpLocks/>
          </p:cNvCxnSpPr>
          <p:nvPr userDrawn="1"/>
        </p:nvCxnSpPr>
        <p:spPr>
          <a:xfrm flipH="1">
            <a:off x="442913" y="2811748"/>
            <a:ext cx="1130617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8457381-28B6-9258-0E05-750AABC87D9F}"/>
              </a:ext>
            </a:extLst>
          </p:cNvPr>
          <p:cNvCxnSpPr>
            <a:cxnSpLocks/>
          </p:cNvCxnSpPr>
          <p:nvPr userDrawn="1"/>
        </p:nvCxnSpPr>
        <p:spPr>
          <a:xfrm flipH="1">
            <a:off x="442913" y="4417028"/>
            <a:ext cx="1130617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692B820F-E803-8507-6852-120F991D6662}"/>
              </a:ext>
            </a:extLst>
          </p:cNvPr>
          <p:cNvSpPr/>
          <p:nvPr userDrawn="1"/>
        </p:nvSpPr>
        <p:spPr>
          <a:xfrm>
            <a:off x="442912" y="1624273"/>
            <a:ext cx="809038" cy="8090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46BE2720-7E05-4205-C85D-3743FFAFBBE0}"/>
              </a:ext>
            </a:extLst>
          </p:cNvPr>
          <p:cNvSpPr/>
          <p:nvPr userDrawn="1"/>
        </p:nvSpPr>
        <p:spPr>
          <a:xfrm>
            <a:off x="442912" y="3212966"/>
            <a:ext cx="809038" cy="8090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a:extLst>
              <a:ext uri="{FF2B5EF4-FFF2-40B4-BE49-F238E27FC236}">
                <a16:creationId xmlns:a16="http://schemas.microsoft.com/office/drawing/2014/main" id="{A830B304-B0D4-C967-37F4-F7D0D009A2A6}"/>
              </a:ext>
            </a:extLst>
          </p:cNvPr>
          <p:cNvSpPr/>
          <p:nvPr userDrawn="1"/>
        </p:nvSpPr>
        <p:spPr>
          <a:xfrm>
            <a:off x="442912" y="4801659"/>
            <a:ext cx="809038" cy="8090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Oval 42">
            <a:extLst>
              <a:ext uri="{FF2B5EF4-FFF2-40B4-BE49-F238E27FC236}">
                <a16:creationId xmlns:a16="http://schemas.microsoft.com/office/drawing/2014/main" id="{01C380FA-BE17-4C0F-A1C0-A27A88726297}"/>
              </a:ext>
            </a:extLst>
          </p:cNvPr>
          <p:cNvSpPr/>
          <p:nvPr userDrawn="1"/>
        </p:nvSpPr>
        <p:spPr>
          <a:xfrm>
            <a:off x="6144365" y="1624273"/>
            <a:ext cx="809038" cy="8090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Oval 43">
            <a:extLst>
              <a:ext uri="{FF2B5EF4-FFF2-40B4-BE49-F238E27FC236}">
                <a16:creationId xmlns:a16="http://schemas.microsoft.com/office/drawing/2014/main" id="{651B1021-F864-0E04-FD4B-27CEE55308AF}"/>
              </a:ext>
            </a:extLst>
          </p:cNvPr>
          <p:cNvSpPr/>
          <p:nvPr userDrawn="1"/>
        </p:nvSpPr>
        <p:spPr>
          <a:xfrm>
            <a:off x="6144365" y="3212966"/>
            <a:ext cx="809038" cy="8090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Oval 44">
            <a:extLst>
              <a:ext uri="{FF2B5EF4-FFF2-40B4-BE49-F238E27FC236}">
                <a16:creationId xmlns:a16="http://schemas.microsoft.com/office/drawing/2014/main" id="{AC703811-C35B-AF2B-DE31-CE55E4D46BB6}"/>
              </a:ext>
            </a:extLst>
          </p:cNvPr>
          <p:cNvSpPr/>
          <p:nvPr userDrawn="1"/>
        </p:nvSpPr>
        <p:spPr>
          <a:xfrm>
            <a:off x="6144365" y="4801659"/>
            <a:ext cx="809038" cy="8090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 Placeholder 23">
            <a:extLst>
              <a:ext uri="{FF2B5EF4-FFF2-40B4-BE49-F238E27FC236}">
                <a16:creationId xmlns:a16="http://schemas.microsoft.com/office/drawing/2014/main" id="{17F8A2E7-EC5B-25C9-1409-C48F09F93751}"/>
              </a:ext>
            </a:extLst>
          </p:cNvPr>
          <p:cNvSpPr>
            <a:spLocks noGrp="1"/>
          </p:cNvSpPr>
          <p:nvPr>
            <p:ph type="body" sz="quarter" idx="60"/>
          </p:nvPr>
        </p:nvSpPr>
        <p:spPr>
          <a:xfrm>
            <a:off x="1484003" y="1618080"/>
            <a:ext cx="4245466" cy="809038"/>
          </a:xfrm>
          <a:prstGeom prst="rect">
            <a:avLst/>
          </a:prstGeom>
        </p:spPr>
        <p:txBody>
          <a:bodyPr anchor="ctr">
            <a:normAutofit/>
          </a:bodyPr>
          <a:lstStyle>
            <a:lvl1pPr marL="0" indent="0" algn="l">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49" name="Text Placeholder 23">
            <a:extLst>
              <a:ext uri="{FF2B5EF4-FFF2-40B4-BE49-F238E27FC236}">
                <a16:creationId xmlns:a16="http://schemas.microsoft.com/office/drawing/2014/main" id="{9E7C732F-7AB0-81A5-B2EA-A032136EB16C}"/>
              </a:ext>
            </a:extLst>
          </p:cNvPr>
          <p:cNvSpPr>
            <a:spLocks noGrp="1"/>
          </p:cNvSpPr>
          <p:nvPr>
            <p:ph type="body" sz="quarter" idx="61"/>
          </p:nvPr>
        </p:nvSpPr>
        <p:spPr>
          <a:xfrm>
            <a:off x="1484002" y="3206773"/>
            <a:ext cx="4245466" cy="809038"/>
          </a:xfrm>
          <a:prstGeom prst="rect">
            <a:avLst/>
          </a:prstGeom>
        </p:spPr>
        <p:txBody>
          <a:bodyPr anchor="ctr">
            <a:normAutofit/>
          </a:bodyPr>
          <a:lstStyle>
            <a:lvl1pPr marL="0" indent="0" algn="l">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50" name="Text Placeholder 23">
            <a:extLst>
              <a:ext uri="{FF2B5EF4-FFF2-40B4-BE49-F238E27FC236}">
                <a16:creationId xmlns:a16="http://schemas.microsoft.com/office/drawing/2014/main" id="{023C1FF3-13CE-2903-661E-DB1D337CEAAD}"/>
              </a:ext>
            </a:extLst>
          </p:cNvPr>
          <p:cNvSpPr>
            <a:spLocks noGrp="1"/>
          </p:cNvSpPr>
          <p:nvPr>
            <p:ph type="body" sz="quarter" idx="62"/>
          </p:nvPr>
        </p:nvSpPr>
        <p:spPr>
          <a:xfrm>
            <a:off x="1484001" y="4795466"/>
            <a:ext cx="4245466" cy="809038"/>
          </a:xfrm>
          <a:prstGeom prst="rect">
            <a:avLst/>
          </a:prstGeom>
        </p:spPr>
        <p:txBody>
          <a:bodyPr anchor="ctr">
            <a:normAutofit/>
          </a:bodyPr>
          <a:lstStyle>
            <a:lvl1pPr marL="0" indent="0" algn="l">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51" name="Text Placeholder 23">
            <a:extLst>
              <a:ext uri="{FF2B5EF4-FFF2-40B4-BE49-F238E27FC236}">
                <a16:creationId xmlns:a16="http://schemas.microsoft.com/office/drawing/2014/main" id="{3BAB0B60-5F23-25A3-7F27-3B183A09FA56}"/>
              </a:ext>
            </a:extLst>
          </p:cNvPr>
          <p:cNvSpPr>
            <a:spLocks noGrp="1"/>
          </p:cNvSpPr>
          <p:nvPr>
            <p:ph type="body" sz="quarter" idx="63"/>
          </p:nvPr>
        </p:nvSpPr>
        <p:spPr>
          <a:xfrm>
            <a:off x="7264124" y="1618080"/>
            <a:ext cx="4245466" cy="809038"/>
          </a:xfrm>
          <a:prstGeom prst="rect">
            <a:avLst/>
          </a:prstGeom>
        </p:spPr>
        <p:txBody>
          <a:bodyPr anchor="ctr">
            <a:normAutofit/>
          </a:bodyPr>
          <a:lstStyle>
            <a:lvl1pPr marL="0" indent="0" algn="l">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52" name="Text Placeholder 23">
            <a:extLst>
              <a:ext uri="{FF2B5EF4-FFF2-40B4-BE49-F238E27FC236}">
                <a16:creationId xmlns:a16="http://schemas.microsoft.com/office/drawing/2014/main" id="{8BB97230-DD40-3E21-D47A-DD02C142E6A0}"/>
              </a:ext>
            </a:extLst>
          </p:cNvPr>
          <p:cNvSpPr>
            <a:spLocks noGrp="1"/>
          </p:cNvSpPr>
          <p:nvPr>
            <p:ph type="body" sz="quarter" idx="64"/>
          </p:nvPr>
        </p:nvSpPr>
        <p:spPr>
          <a:xfrm>
            <a:off x="7264123" y="3206773"/>
            <a:ext cx="4245466" cy="809038"/>
          </a:xfrm>
          <a:prstGeom prst="rect">
            <a:avLst/>
          </a:prstGeom>
        </p:spPr>
        <p:txBody>
          <a:bodyPr anchor="ctr">
            <a:normAutofit/>
          </a:bodyPr>
          <a:lstStyle>
            <a:lvl1pPr marL="0" indent="0" algn="l">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
        <p:nvSpPr>
          <p:cNvPr id="53" name="Text Placeholder 23">
            <a:extLst>
              <a:ext uri="{FF2B5EF4-FFF2-40B4-BE49-F238E27FC236}">
                <a16:creationId xmlns:a16="http://schemas.microsoft.com/office/drawing/2014/main" id="{4000321B-5A61-392B-D288-DC6F0ABEB4C6}"/>
              </a:ext>
            </a:extLst>
          </p:cNvPr>
          <p:cNvSpPr>
            <a:spLocks noGrp="1"/>
          </p:cNvSpPr>
          <p:nvPr>
            <p:ph type="body" sz="quarter" idx="65"/>
          </p:nvPr>
        </p:nvSpPr>
        <p:spPr>
          <a:xfrm>
            <a:off x="7264122" y="4795466"/>
            <a:ext cx="4245466" cy="809038"/>
          </a:xfrm>
          <a:prstGeom prst="rect">
            <a:avLst/>
          </a:prstGeom>
        </p:spPr>
        <p:txBody>
          <a:bodyPr anchor="ctr">
            <a:normAutofit/>
          </a:bodyPr>
          <a:lstStyle>
            <a:lvl1pPr marL="0" indent="0" algn="l">
              <a:lnSpc>
                <a:spcPct val="100000"/>
              </a:lnSpc>
              <a:spcBef>
                <a:spcPts val="0"/>
              </a:spcBef>
              <a:buNone/>
              <a:defRPr sz="1800"/>
            </a:lvl1pPr>
            <a:lvl2pPr marL="457200" indent="0" algn="ctr">
              <a:lnSpc>
                <a:spcPct val="100000"/>
              </a:lnSpc>
              <a:spcBef>
                <a:spcPts val="0"/>
              </a:spcBef>
              <a:buNone/>
              <a:defRPr sz="1600"/>
            </a:lvl2pPr>
            <a:lvl3pPr marL="914400" indent="0" algn="ctr">
              <a:lnSpc>
                <a:spcPct val="100000"/>
              </a:lnSpc>
              <a:spcBef>
                <a:spcPts val="0"/>
              </a:spcBef>
              <a:buNone/>
              <a:defRPr sz="1400"/>
            </a:lvl3pPr>
            <a:lvl4pPr marL="1371600" indent="0" algn="ctr">
              <a:lnSpc>
                <a:spcPct val="100000"/>
              </a:lnSpc>
              <a:spcBef>
                <a:spcPts val="0"/>
              </a:spcBef>
              <a:buNone/>
              <a:defRPr sz="1200"/>
            </a:lvl4pPr>
            <a:lvl5pPr marL="1828800" indent="0" algn="ctr">
              <a:lnSpc>
                <a:spcPct val="100000"/>
              </a:lnSpc>
              <a:spcBef>
                <a:spcPts val="0"/>
              </a:spcBef>
              <a:buNone/>
              <a:defRPr sz="1200"/>
            </a:lvl5pPr>
          </a:lstStyle>
          <a:p>
            <a:pPr lvl="0"/>
            <a:r>
              <a:rPr lang="en-US" dirty="0"/>
              <a:t>Click to edit Master text styles</a:t>
            </a:r>
          </a:p>
        </p:txBody>
      </p:sp>
    </p:spTree>
    <p:extLst>
      <p:ext uri="{BB962C8B-B14F-4D97-AF65-F5344CB8AC3E}">
        <p14:creationId xmlns:p14="http://schemas.microsoft.com/office/powerpoint/2010/main" val="166536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_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19AAE5-8B96-647B-8E01-61D4A54FDF16}"/>
              </a:ext>
            </a:extLst>
          </p:cNvPr>
          <p:cNvSpPr/>
          <p:nvPr userDrawn="1"/>
        </p:nvSpPr>
        <p:spPr>
          <a:xfrm>
            <a:off x="0" y="6208477"/>
            <a:ext cx="1569720" cy="520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193F358E-910D-7F44-372C-2768D26A5CB2}"/>
              </a:ext>
            </a:extLst>
          </p:cNvPr>
          <p:cNvSpPr>
            <a:spLocks noGrp="1"/>
          </p:cNvSpPr>
          <p:nvPr>
            <p:ph type="ftr" sz="quarter" idx="11"/>
          </p:nvPr>
        </p:nvSpPr>
        <p:spPr>
          <a:xfrm>
            <a:off x="1672590" y="6356350"/>
            <a:ext cx="9239250" cy="365125"/>
          </a:xfrm>
          <a:prstGeom prst="rect">
            <a:avLst/>
          </a:prstGeom>
        </p:spPr>
        <p:txBody>
          <a:bodyPr/>
          <a:lstStyle/>
          <a:p>
            <a:r>
              <a:rPr lang="en-US"/>
              <a:t>CPT codes are used with permission of the American Medical Association. ©Copyright American Medical Association 2026. All rights reserved.</a:t>
            </a:r>
          </a:p>
        </p:txBody>
      </p:sp>
      <p:sp>
        <p:nvSpPr>
          <p:cNvPr id="6" name="Slide Number Placeholder 5">
            <a:extLst>
              <a:ext uri="{FF2B5EF4-FFF2-40B4-BE49-F238E27FC236}">
                <a16:creationId xmlns:a16="http://schemas.microsoft.com/office/drawing/2014/main" id="{8412C0BC-446E-9CB3-17DF-CA41E3287FD4}"/>
              </a:ext>
            </a:extLst>
          </p:cNvPr>
          <p:cNvSpPr>
            <a:spLocks noGrp="1"/>
          </p:cNvSpPr>
          <p:nvPr>
            <p:ph type="sldNum" sz="quarter" idx="12"/>
          </p:nvPr>
        </p:nvSpPr>
        <p:spPr>
          <a:xfrm>
            <a:off x="11115040" y="6356350"/>
            <a:ext cx="634048" cy="365125"/>
          </a:xfrm>
          <a:prstGeom prst="rect">
            <a:avLst/>
          </a:prstGeom>
        </p:spPr>
        <p:txBody>
          <a:bodyPr/>
          <a:lstStyle/>
          <a:p>
            <a:fld id="{547B76BF-2593-4CC7-83CC-6317F015A1F0}" type="slidenum">
              <a:rPr lang="en-US" smtClean="0"/>
              <a:t>‹#›</a:t>
            </a:fld>
            <a:endParaRPr lang="en-US"/>
          </a:p>
        </p:txBody>
      </p:sp>
      <p:pic>
        <p:nvPicPr>
          <p:cNvPr id="10" name="Picture 9" descr="Logo&#10;&#10;Description automatically generated with medium confidence">
            <a:extLst>
              <a:ext uri="{FF2B5EF4-FFF2-40B4-BE49-F238E27FC236}">
                <a16:creationId xmlns:a16="http://schemas.microsoft.com/office/drawing/2014/main" id="{2096779F-875A-18C0-696E-A26B8332C5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2912" y="6297930"/>
            <a:ext cx="1041090" cy="431247"/>
          </a:xfrm>
          <a:prstGeom prst="rect">
            <a:avLst/>
          </a:prstGeom>
        </p:spPr>
      </p:pic>
      <p:sp>
        <p:nvSpPr>
          <p:cNvPr id="7" name="Title 1">
            <a:extLst>
              <a:ext uri="{FF2B5EF4-FFF2-40B4-BE49-F238E27FC236}">
                <a16:creationId xmlns:a16="http://schemas.microsoft.com/office/drawing/2014/main" id="{9E696BF3-9E10-E3D9-FE53-5D2209896796}"/>
              </a:ext>
            </a:extLst>
          </p:cNvPr>
          <p:cNvSpPr>
            <a:spLocks noGrp="1"/>
          </p:cNvSpPr>
          <p:nvPr>
            <p:ph type="title"/>
          </p:nvPr>
        </p:nvSpPr>
        <p:spPr>
          <a:xfrm>
            <a:off x="442912" y="360620"/>
            <a:ext cx="9163049" cy="601899"/>
          </a:xfrm>
          <a:prstGeom prst="rect">
            <a:avLst/>
          </a:prstGeom>
        </p:spPr>
        <p:txBody>
          <a:bodyPr lIns="0" tIns="0" rIns="0" bIns="0" anchor="b">
            <a:noAutofit/>
          </a:bodyPr>
          <a:lstStyle>
            <a:lvl1pPr>
              <a:defRPr sz="3200">
                <a:solidFill>
                  <a:schemeClr val="accent2"/>
                </a:solidFill>
              </a:defRPr>
            </a:lvl1pPr>
          </a:lstStyle>
          <a:p>
            <a:r>
              <a:rPr lang="en-US" dirty="0"/>
              <a:t>Click to edit Master title style</a:t>
            </a:r>
          </a:p>
        </p:txBody>
      </p:sp>
      <p:sp>
        <p:nvSpPr>
          <p:cNvPr id="8" name="Text Placeholder 8">
            <a:extLst>
              <a:ext uri="{FF2B5EF4-FFF2-40B4-BE49-F238E27FC236}">
                <a16:creationId xmlns:a16="http://schemas.microsoft.com/office/drawing/2014/main" id="{75DB5E17-CBEE-8C76-BC0A-CC95FD03F146}"/>
              </a:ext>
            </a:extLst>
          </p:cNvPr>
          <p:cNvSpPr>
            <a:spLocks noGrp="1"/>
          </p:cNvSpPr>
          <p:nvPr>
            <p:ph type="body" sz="quarter" idx="13" hasCustomPrompt="1"/>
          </p:nvPr>
        </p:nvSpPr>
        <p:spPr>
          <a:xfrm>
            <a:off x="442913" y="1069700"/>
            <a:ext cx="9163050" cy="365125"/>
          </a:xfrm>
          <a:prstGeom prst="rect">
            <a:avLst/>
          </a:prstGeom>
        </p:spPr>
        <p:txBody>
          <a:bodyPr vert="horz" lIns="0" tIns="0" rIns="0" bIns="0" rtlCol="0" anchor="t">
            <a:noAutofit/>
          </a:bodyPr>
          <a:lstStyle>
            <a:lvl1pPr marL="0" indent="0">
              <a:buNone/>
              <a:defRPr lang="en-US" sz="2000" dirty="0">
                <a:solidFill>
                  <a:schemeClr val="bg1">
                    <a:lumMod val="50000"/>
                  </a:schemeClr>
                </a:solidFill>
                <a:latin typeface="+mn-lt"/>
                <a:ea typeface="+mj-ea"/>
                <a:cs typeface="+mj-cs"/>
              </a:defRPr>
            </a:lvl1pPr>
          </a:lstStyle>
          <a:p>
            <a:pPr marL="228600" lvl="0" indent="-228600">
              <a:spcBef>
                <a:spcPct val="0"/>
              </a:spcBef>
            </a:pPr>
            <a:r>
              <a:rPr lang="en-US" dirty="0"/>
              <a:t>Click to edit Master title style</a:t>
            </a:r>
          </a:p>
        </p:txBody>
      </p:sp>
    </p:spTree>
    <p:extLst>
      <p:ext uri="{BB962C8B-B14F-4D97-AF65-F5344CB8AC3E}">
        <p14:creationId xmlns:p14="http://schemas.microsoft.com/office/powerpoint/2010/main" val="3785122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15AC7837-BF31-57C0-F554-4990A925B79A}"/>
              </a:ext>
            </a:extLst>
          </p:cNvPr>
          <p:cNvSpPr>
            <a:spLocks noGrp="1"/>
          </p:cNvSpPr>
          <p:nvPr>
            <p:ph type="ftr" sz="quarter" idx="3"/>
          </p:nvPr>
        </p:nvSpPr>
        <p:spPr>
          <a:xfrm>
            <a:off x="442913" y="6477001"/>
            <a:ext cx="7710487" cy="244474"/>
          </a:xfrm>
          <a:prstGeom prst="rect">
            <a:avLst/>
          </a:prstGeom>
        </p:spPr>
        <p:txBody>
          <a:bodyPr anchor="ctr"/>
          <a:lstStyle>
            <a:lvl1pPr>
              <a:defRPr sz="1000"/>
            </a:lvl1pPr>
          </a:lstStyle>
          <a:p>
            <a:r>
              <a:rPr lang="en-US"/>
              <a:t>CPT codes are used with permission of the American Medical Association. ©Copyright American Medical Association 2026. All rights reserved.</a:t>
            </a:r>
            <a:endParaRPr lang="en-US" dirty="0"/>
          </a:p>
        </p:txBody>
      </p:sp>
      <p:sp>
        <p:nvSpPr>
          <p:cNvPr id="8" name="Slide Number Placeholder 5">
            <a:extLst>
              <a:ext uri="{FF2B5EF4-FFF2-40B4-BE49-F238E27FC236}">
                <a16:creationId xmlns:a16="http://schemas.microsoft.com/office/drawing/2014/main" id="{EE5C90F4-9CCC-AF37-D15F-15AF54C6E91E}"/>
              </a:ext>
            </a:extLst>
          </p:cNvPr>
          <p:cNvSpPr>
            <a:spLocks noGrp="1"/>
          </p:cNvSpPr>
          <p:nvPr>
            <p:ph type="sldNum" sz="quarter" idx="4"/>
          </p:nvPr>
        </p:nvSpPr>
        <p:spPr>
          <a:xfrm>
            <a:off x="11120582" y="6477001"/>
            <a:ext cx="628506" cy="244474"/>
          </a:xfrm>
          <a:prstGeom prst="rect">
            <a:avLst/>
          </a:prstGeom>
        </p:spPr>
        <p:txBody>
          <a:bodyPr anchor="ctr"/>
          <a:lstStyle>
            <a:lvl1pPr algn="ctr">
              <a:defRPr sz="1000"/>
            </a:lvl1pPr>
          </a:lstStyle>
          <a:p>
            <a:fld id="{547B76BF-2593-4CC7-83CC-6317F015A1F0}" type="slidenum">
              <a:rPr lang="en-US" smtClean="0"/>
              <a:pPr/>
              <a:t>‹#›</a:t>
            </a:fld>
            <a:endParaRPr lang="en-US" dirty="0"/>
          </a:p>
        </p:txBody>
      </p:sp>
      <p:cxnSp>
        <p:nvCxnSpPr>
          <p:cNvPr id="10" name="Straight Connector 9">
            <a:extLst>
              <a:ext uri="{FF2B5EF4-FFF2-40B4-BE49-F238E27FC236}">
                <a16:creationId xmlns:a16="http://schemas.microsoft.com/office/drawing/2014/main" id="{E62856EB-5B33-E1EC-31B4-006E7F5C0547}"/>
              </a:ext>
            </a:extLst>
          </p:cNvPr>
          <p:cNvCxnSpPr>
            <a:cxnSpLocks/>
          </p:cNvCxnSpPr>
          <p:nvPr userDrawn="1"/>
        </p:nvCxnSpPr>
        <p:spPr>
          <a:xfrm>
            <a:off x="0" y="6381750"/>
            <a:ext cx="12192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7BB845B-6EC0-D033-D659-6360043467EA}"/>
              </a:ext>
            </a:extLst>
          </p:cNvPr>
          <p:cNvCxnSpPr>
            <a:cxnSpLocks/>
          </p:cNvCxnSpPr>
          <p:nvPr userDrawn="1"/>
        </p:nvCxnSpPr>
        <p:spPr>
          <a:xfrm>
            <a:off x="11120582" y="6381750"/>
            <a:ext cx="62850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215371"/>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00">
          <p15:clr>
            <a:srgbClr val="F26B43"/>
          </p15:clr>
        </p15:guide>
        <p15:guide id="4" orient="horz" pos="3906">
          <p15:clr>
            <a:srgbClr val="F26B43"/>
          </p15:clr>
        </p15:guide>
        <p15:guide id="5" pos="7401">
          <p15:clr>
            <a:srgbClr val="F26B43"/>
          </p15:clr>
        </p15:guide>
        <p15:guide id="6" pos="27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astro.org/ASTRO/media/ASTRO/Advocacy/PDFs/AMM_ModelPolicy_2026.pdf"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CBBC-CE75-67CC-4F75-F56A8A3811D4}"/>
              </a:ext>
            </a:extLst>
          </p:cNvPr>
          <p:cNvSpPr>
            <a:spLocks noGrp="1"/>
          </p:cNvSpPr>
          <p:nvPr>
            <p:ph type="title"/>
          </p:nvPr>
        </p:nvSpPr>
        <p:spPr>
          <a:xfrm>
            <a:off x="476340" y="3141134"/>
            <a:ext cx="7873774" cy="1017041"/>
          </a:xfrm>
        </p:spPr>
        <p:txBody>
          <a:bodyPr anchor="b">
            <a:normAutofit fontScale="90000"/>
          </a:bodyPr>
          <a:lstStyle/>
          <a:p>
            <a:r>
              <a:rPr lang="da-DK" dirty="0"/>
              <a:t>Recent Publications &amp; Payor Insights</a:t>
            </a:r>
            <a:endParaRPr lang="en-US" dirty="0"/>
          </a:p>
        </p:txBody>
      </p:sp>
      <p:sp>
        <p:nvSpPr>
          <p:cNvPr id="7" name="Text Placeholder 2">
            <a:extLst>
              <a:ext uri="{FF2B5EF4-FFF2-40B4-BE49-F238E27FC236}">
                <a16:creationId xmlns:a16="http://schemas.microsoft.com/office/drawing/2014/main" id="{12D34C64-98A4-F683-BB4F-0A2832B495B4}"/>
              </a:ext>
            </a:extLst>
          </p:cNvPr>
          <p:cNvSpPr>
            <a:spLocks noGrp="1"/>
          </p:cNvSpPr>
          <p:nvPr>
            <p:ph type="body" idx="1"/>
          </p:nvPr>
        </p:nvSpPr>
        <p:spPr>
          <a:xfrm>
            <a:off x="476340" y="4641941"/>
            <a:ext cx="7873774" cy="653822"/>
          </a:xfrm>
        </p:spPr>
        <p:txBody>
          <a:bodyPr/>
          <a:lstStyle/>
          <a:p>
            <a:r>
              <a:rPr lang="en-US" dirty="0"/>
              <a:t>August 13, 2026</a:t>
            </a:r>
          </a:p>
        </p:txBody>
      </p:sp>
    </p:spTree>
    <p:extLst>
      <p:ext uri="{BB962C8B-B14F-4D97-AF65-F5344CB8AC3E}">
        <p14:creationId xmlns:p14="http://schemas.microsoft.com/office/powerpoint/2010/main" val="1320251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91E46-7D15-3DDE-1EDA-7E3EA66D163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E7A745B-7021-E929-42D9-CA2EFEC83DBD}"/>
              </a:ext>
            </a:extLst>
          </p:cNvPr>
          <p:cNvSpPr>
            <a:spLocks noGrp="1"/>
          </p:cNvSpPr>
          <p:nvPr>
            <p:ph type="sldNum" sz="quarter" idx="12"/>
          </p:nvPr>
        </p:nvSpPr>
        <p:spPr/>
        <p:txBody>
          <a:bodyPr/>
          <a:lstStyle/>
          <a:p>
            <a:fld id="{547B76BF-2593-4CC7-83CC-6317F015A1F0}" type="slidenum">
              <a:rPr lang="en-US" smtClean="0"/>
              <a:t>10</a:t>
            </a:fld>
            <a:endParaRPr lang="en-US"/>
          </a:p>
        </p:txBody>
      </p:sp>
      <p:sp>
        <p:nvSpPr>
          <p:cNvPr id="4" name="Title 3">
            <a:extLst>
              <a:ext uri="{FF2B5EF4-FFF2-40B4-BE49-F238E27FC236}">
                <a16:creationId xmlns:a16="http://schemas.microsoft.com/office/drawing/2014/main" id="{27C0847C-8EFA-E67D-CD27-0D3624A2155E}"/>
              </a:ext>
            </a:extLst>
          </p:cNvPr>
          <p:cNvSpPr>
            <a:spLocks noGrp="1"/>
          </p:cNvSpPr>
          <p:nvPr>
            <p:ph type="title"/>
          </p:nvPr>
        </p:nvSpPr>
        <p:spPr/>
        <p:txBody>
          <a:bodyPr/>
          <a:lstStyle/>
          <a:p>
            <a:r>
              <a:rPr lang="en-US" dirty="0"/>
              <a:t>2027 MPFS Proposed Rule</a:t>
            </a:r>
          </a:p>
        </p:txBody>
      </p:sp>
      <p:sp>
        <p:nvSpPr>
          <p:cNvPr id="5" name="Text Placeholder 4">
            <a:extLst>
              <a:ext uri="{FF2B5EF4-FFF2-40B4-BE49-F238E27FC236}">
                <a16:creationId xmlns:a16="http://schemas.microsoft.com/office/drawing/2014/main" id="{C7B6396A-B5A4-C2D3-325C-9673D6E07B3A}"/>
              </a:ext>
            </a:extLst>
          </p:cNvPr>
          <p:cNvSpPr>
            <a:spLocks noGrp="1"/>
          </p:cNvSpPr>
          <p:nvPr>
            <p:ph type="body" sz="quarter" idx="13"/>
          </p:nvPr>
        </p:nvSpPr>
        <p:spPr/>
        <p:txBody>
          <a:bodyPr/>
          <a:lstStyle/>
          <a:p>
            <a:r>
              <a:rPr lang="en-US" dirty="0"/>
              <a:t>Q1 2026 Treatment Code Utilization</a:t>
            </a:r>
          </a:p>
        </p:txBody>
      </p:sp>
      <p:pic>
        <p:nvPicPr>
          <p:cNvPr id="8" name="Content Placeholder 7">
            <a:extLst>
              <a:ext uri="{FF2B5EF4-FFF2-40B4-BE49-F238E27FC236}">
                <a16:creationId xmlns:a16="http://schemas.microsoft.com/office/drawing/2014/main" id="{38E47E42-D908-D27C-26B9-EC360C219DE2}"/>
              </a:ext>
            </a:extLst>
          </p:cNvPr>
          <p:cNvPicPr>
            <a:picLocks noGrp="1" noChangeAspect="1"/>
          </p:cNvPicPr>
          <p:nvPr>
            <p:ph idx="1"/>
          </p:nvPr>
        </p:nvPicPr>
        <p:blipFill>
          <a:blip r:embed="rId2"/>
          <a:stretch>
            <a:fillRect/>
          </a:stretch>
        </p:blipFill>
        <p:spPr>
          <a:xfrm>
            <a:off x="5187804" y="2186035"/>
            <a:ext cx="5352460" cy="1725536"/>
          </a:xfrm>
          <a:prstGeom prst="rect">
            <a:avLst/>
          </a:prstGeom>
        </p:spPr>
      </p:pic>
      <p:sp>
        <p:nvSpPr>
          <p:cNvPr id="9" name="TextBox 8">
            <a:extLst>
              <a:ext uri="{FF2B5EF4-FFF2-40B4-BE49-F238E27FC236}">
                <a16:creationId xmlns:a16="http://schemas.microsoft.com/office/drawing/2014/main" id="{D8FCE9FA-7957-BC99-A192-607A77036F47}"/>
              </a:ext>
            </a:extLst>
          </p:cNvPr>
          <p:cNvSpPr txBox="1"/>
          <p:nvPr/>
        </p:nvSpPr>
        <p:spPr>
          <a:xfrm>
            <a:off x="4352047" y="4549759"/>
            <a:ext cx="7109639" cy="369332"/>
          </a:xfrm>
          <a:prstGeom prst="rect">
            <a:avLst/>
          </a:prstGeom>
          <a:noFill/>
        </p:spPr>
        <p:txBody>
          <a:bodyPr wrap="none" rtlCol="0">
            <a:spAutoFit/>
          </a:bodyPr>
          <a:lstStyle/>
          <a:p>
            <a:r>
              <a:rPr lang="en-US" i="1" dirty="0"/>
              <a:t>*Data assumes CPT 77402 utilization matched the initial estimation.</a:t>
            </a:r>
          </a:p>
        </p:txBody>
      </p:sp>
    </p:spTree>
    <p:extLst>
      <p:ext uri="{BB962C8B-B14F-4D97-AF65-F5344CB8AC3E}">
        <p14:creationId xmlns:p14="http://schemas.microsoft.com/office/powerpoint/2010/main" val="2053206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C5258-AB9E-9131-70FC-1120ADE9F00F}"/>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81E1C53C-E1DA-31E1-376B-2D79C9A53450}"/>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AA73CF1F-7130-3CE5-3BD1-BF6FA630A74F}"/>
              </a:ext>
            </a:extLst>
          </p:cNvPr>
          <p:cNvSpPr>
            <a:spLocks noGrp="1"/>
          </p:cNvSpPr>
          <p:nvPr>
            <p:ph type="sldNum" sz="quarter" idx="12"/>
          </p:nvPr>
        </p:nvSpPr>
        <p:spPr/>
        <p:txBody>
          <a:bodyPr/>
          <a:lstStyle/>
          <a:p>
            <a:fld id="{547B76BF-2593-4CC7-83CC-6317F015A1F0}" type="slidenum">
              <a:rPr lang="en-US" smtClean="0"/>
              <a:t>11</a:t>
            </a:fld>
            <a:endParaRPr lang="en-US"/>
          </a:p>
        </p:txBody>
      </p:sp>
      <p:sp>
        <p:nvSpPr>
          <p:cNvPr id="4" name="Title 3">
            <a:extLst>
              <a:ext uri="{FF2B5EF4-FFF2-40B4-BE49-F238E27FC236}">
                <a16:creationId xmlns:a16="http://schemas.microsoft.com/office/drawing/2014/main" id="{D7E2B528-761B-3C6C-C729-33743AE6F2B0}"/>
              </a:ext>
            </a:extLst>
          </p:cNvPr>
          <p:cNvSpPr>
            <a:spLocks noGrp="1"/>
          </p:cNvSpPr>
          <p:nvPr>
            <p:ph type="title"/>
          </p:nvPr>
        </p:nvSpPr>
        <p:spPr/>
        <p:txBody>
          <a:bodyPr/>
          <a:lstStyle/>
          <a:p>
            <a:r>
              <a:rPr lang="en-US" dirty="0"/>
              <a:t>MPFS Daily TX Rate Changes</a:t>
            </a:r>
          </a:p>
        </p:txBody>
      </p:sp>
      <p:sp>
        <p:nvSpPr>
          <p:cNvPr id="6" name="Content Placeholder 5">
            <a:extLst>
              <a:ext uri="{FF2B5EF4-FFF2-40B4-BE49-F238E27FC236}">
                <a16:creationId xmlns:a16="http://schemas.microsoft.com/office/drawing/2014/main" id="{A2D0B49D-CBA7-A950-5E92-FD27CA028DFB}"/>
              </a:ext>
            </a:extLst>
          </p:cNvPr>
          <p:cNvSpPr>
            <a:spLocks noGrp="1"/>
          </p:cNvSpPr>
          <p:nvPr>
            <p:ph idx="1"/>
          </p:nvPr>
        </p:nvSpPr>
        <p:spPr/>
        <p:txBody>
          <a:bodyPr lIns="91440" tIns="45720" rIns="91440" bIns="45720" anchor="t">
            <a:normAutofit/>
          </a:bodyPr>
          <a:lstStyle/>
          <a:p>
            <a:pPr marL="0" indent="0">
              <a:buNone/>
            </a:pPr>
            <a:endParaRPr lang="en-US"/>
          </a:p>
          <a:p>
            <a:pPr marL="0" indent="0">
              <a:buNone/>
            </a:pPr>
            <a:endParaRPr lang="en-US"/>
          </a:p>
        </p:txBody>
      </p:sp>
      <p:graphicFrame>
        <p:nvGraphicFramePr>
          <p:cNvPr id="12" name="Table 11">
            <a:extLst>
              <a:ext uri="{FF2B5EF4-FFF2-40B4-BE49-F238E27FC236}">
                <a16:creationId xmlns:a16="http://schemas.microsoft.com/office/drawing/2014/main" id="{F5E9B129-5192-8FC9-4CCC-B12CBFC55D91}"/>
              </a:ext>
            </a:extLst>
          </p:cNvPr>
          <p:cNvGraphicFramePr>
            <a:graphicFrameLocks noGrp="1"/>
          </p:cNvGraphicFramePr>
          <p:nvPr/>
        </p:nvGraphicFramePr>
        <p:xfrm>
          <a:off x="2575832" y="2117179"/>
          <a:ext cx="5937250" cy="1371600"/>
        </p:xfrm>
        <a:graphic>
          <a:graphicData uri="http://schemas.openxmlformats.org/drawingml/2006/table">
            <a:tbl>
              <a:tblPr firstRow="1" firstCol="1" bandRow="1">
                <a:tableStyleId>{5C22544A-7EE6-4342-B048-85BDC9FD1C3A}</a:tableStyleId>
              </a:tblPr>
              <a:tblGrid>
                <a:gridCol w="1483995">
                  <a:extLst>
                    <a:ext uri="{9D8B030D-6E8A-4147-A177-3AD203B41FA5}">
                      <a16:colId xmlns:a16="http://schemas.microsoft.com/office/drawing/2014/main" val="1698561319"/>
                    </a:ext>
                  </a:extLst>
                </a:gridCol>
                <a:gridCol w="1483995">
                  <a:extLst>
                    <a:ext uri="{9D8B030D-6E8A-4147-A177-3AD203B41FA5}">
                      <a16:colId xmlns:a16="http://schemas.microsoft.com/office/drawing/2014/main" val="367563223"/>
                    </a:ext>
                  </a:extLst>
                </a:gridCol>
                <a:gridCol w="1484630">
                  <a:extLst>
                    <a:ext uri="{9D8B030D-6E8A-4147-A177-3AD203B41FA5}">
                      <a16:colId xmlns:a16="http://schemas.microsoft.com/office/drawing/2014/main" val="3150792243"/>
                    </a:ext>
                  </a:extLst>
                </a:gridCol>
                <a:gridCol w="1484630">
                  <a:extLst>
                    <a:ext uri="{9D8B030D-6E8A-4147-A177-3AD203B41FA5}">
                      <a16:colId xmlns:a16="http://schemas.microsoft.com/office/drawing/2014/main" val="4225808889"/>
                    </a:ext>
                  </a:extLst>
                </a:gridCol>
              </a:tblGrid>
              <a:tr h="0">
                <a:tc>
                  <a:txBody>
                    <a:bodyPr/>
                    <a:lstStyle/>
                    <a:p>
                      <a:pPr marL="0" algn="l" defTabSz="914400" rtl="0" eaLnBrk="1" latinLnBrk="0" hangingPunct="1">
                        <a:buNone/>
                      </a:pPr>
                      <a:r>
                        <a:rPr lang="en-US">
                          <a:solidFill>
                            <a:schemeClr val="accent4"/>
                          </a:solidFill>
                          <a:effectLst/>
                        </a:rPr>
                        <a:t>CPT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buNone/>
                      </a:pPr>
                      <a:r>
                        <a:rPr lang="en-US" dirty="0">
                          <a:solidFill>
                            <a:schemeClr val="accent4"/>
                          </a:solidFill>
                          <a:effectLst/>
                        </a:rPr>
                        <a:t>2026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buNone/>
                      </a:pPr>
                      <a:r>
                        <a:rPr lang="en-US">
                          <a:solidFill>
                            <a:schemeClr val="accent4"/>
                          </a:solidFill>
                          <a:effectLst/>
                        </a:rPr>
                        <a:t>Proposed 2027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buNone/>
                      </a:pPr>
                      <a:r>
                        <a:rPr lang="en-US" dirty="0">
                          <a:solidFill>
                            <a:schemeClr val="accent4"/>
                          </a:solidFill>
                          <a:effectLst/>
                        </a:rPr>
                        <a:t>% Change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5291307"/>
                  </a:ext>
                </a:extLst>
              </a:tr>
              <a:tr h="0">
                <a:tc>
                  <a:txBody>
                    <a:bodyPr/>
                    <a:lstStyle/>
                    <a:p>
                      <a:pPr>
                        <a:buNone/>
                      </a:pPr>
                      <a:r>
                        <a:rPr lang="en-US">
                          <a:solidFill>
                            <a:schemeClr val="accent1"/>
                          </a:solidFill>
                          <a:effectLst/>
                        </a:rPr>
                        <a:t>77402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$82.17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$97.87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2292316"/>
                  </a:ext>
                </a:extLst>
              </a:tr>
              <a:tr h="0">
                <a:tc>
                  <a:txBody>
                    <a:bodyPr/>
                    <a:lstStyle/>
                    <a:p>
                      <a:pPr>
                        <a:buNone/>
                      </a:pPr>
                      <a:r>
                        <a:rPr lang="en-US">
                          <a:solidFill>
                            <a:schemeClr val="accent1"/>
                          </a:solidFill>
                          <a:effectLst/>
                        </a:rPr>
                        <a:t>77407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$309.96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$342.20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554516"/>
                  </a:ext>
                </a:extLst>
              </a:tr>
              <a:tr h="0">
                <a:tc>
                  <a:txBody>
                    <a:bodyPr/>
                    <a:lstStyle/>
                    <a:p>
                      <a:pPr>
                        <a:buNone/>
                      </a:pPr>
                      <a:r>
                        <a:rPr lang="en-US">
                          <a:solidFill>
                            <a:schemeClr val="accent1"/>
                          </a:solidFill>
                          <a:effectLst/>
                        </a:rPr>
                        <a:t>77412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$443.56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$476.85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667059"/>
                  </a:ext>
                </a:extLst>
              </a:tr>
            </a:tbl>
          </a:graphicData>
        </a:graphic>
      </p:graphicFrame>
      <p:graphicFrame>
        <p:nvGraphicFramePr>
          <p:cNvPr id="14" name="Table 13">
            <a:extLst>
              <a:ext uri="{FF2B5EF4-FFF2-40B4-BE49-F238E27FC236}">
                <a16:creationId xmlns:a16="http://schemas.microsoft.com/office/drawing/2014/main" id="{A927EB54-6324-5585-4D5B-94560F93B69F}"/>
              </a:ext>
            </a:extLst>
          </p:cNvPr>
          <p:cNvGraphicFramePr>
            <a:graphicFrameLocks noGrp="1"/>
          </p:cNvGraphicFramePr>
          <p:nvPr/>
        </p:nvGraphicFramePr>
        <p:xfrm>
          <a:off x="2575832" y="3941331"/>
          <a:ext cx="5937250" cy="1097280"/>
        </p:xfrm>
        <a:graphic>
          <a:graphicData uri="http://schemas.openxmlformats.org/drawingml/2006/table">
            <a:tbl>
              <a:tblPr firstRow="1" firstCol="1" bandRow="1">
                <a:tableStyleId>{5C22544A-7EE6-4342-B048-85BDC9FD1C3A}</a:tableStyleId>
              </a:tblPr>
              <a:tblGrid>
                <a:gridCol w="1483995">
                  <a:extLst>
                    <a:ext uri="{9D8B030D-6E8A-4147-A177-3AD203B41FA5}">
                      <a16:colId xmlns:a16="http://schemas.microsoft.com/office/drawing/2014/main" val="3807715204"/>
                    </a:ext>
                  </a:extLst>
                </a:gridCol>
                <a:gridCol w="1483995">
                  <a:extLst>
                    <a:ext uri="{9D8B030D-6E8A-4147-A177-3AD203B41FA5}">
                      <a16:colId xmlns:a16="http://schemas.microsoft.com/office/drawing/2014/main" val="2635344624"/>
                    </a:ext>
                  </a:extLst>
                </a:gridCol>
                <a:gridCol w="1484630">
                  <a:extLst>
                    <a:ext uri="{9D8B030D-6E8A-4147-A177-3AD203B41FA5}">
                      <a16:colId xmlns:a16="http://schemas.microsoft.com/office/drawing/2014/main" val="659808981"/>
                    </a:ext>
                  </a:extLst>
                </a:gridCol>
                <a:gridCol w="1484630">
                  <a:extLst>
                    <a:ext uri="{9D8B030D-6E8A-4147-A177-3AD203B41FA5}">
                      <a16:colId xmlns:a16="http://schemas.microsoft.com/office/drawing/2014/main" val="661526101"/>
                    </a:ext>
                  </a:extLst>
                </a:gridCol>
              </a:tblGrid>
              <a:tr h="0">
                <a:tc>
                  <a:txBody>
                    <a:bodyPr/>
                    <a:lstStyle/>
                    <a:p>
                      <a:pPr>
                        <a:buNone/>
                      </a:pPr>
                      <a:r>
                        <a:rPr lang="en-US" dirty="0">
                          <a:solidFill>
                            <a:schemeClr val="accent4"/>
                          </a:solidFill>
                          <a:effectLst/>
                        </a:rPr>
                        <a:t>CPT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solidFill>
                            <a:schemeClr val="accent4"/>
                          </a:solidFill>
                          <a:effectLst/>
                        </a:rPr>
                        <a:t>2026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solidFill>
                            <a:schemeClr val="accent4"/>
                          </a:solidFill>
                          <a:effectLst/>
                        </a:rPr>
                        <a:t>Proposed 2027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buNone/>
                      </a:pPr>
                      <a:r>
                        <a:rPr lang="en-US" dirty="0">
                          <a:solidFill>
                            <a:schemeClr val="accent4"/>
                          </a:solidFill>
                          <a:effectLst/>
                        </a:rPr>
                        <a:t>% Change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26340115"/>
                  </a:ext>
                </a:extLst>
              </a:tr>
              <a:tr h="0">
                <a:tc>
                  <a:txBody>
                    <a:bodyPr/>
                    <a:lstStyle/>
                    <a:p>
                      <a:pPr>
                        <a:buNone/>
                      </a:pPr>
                      <a:r>
                        <a:rPr lang="en-US">
                          <a:solidFill>
                            <a:schemeClr val="accent1"/>
                          </a:solidFill>
                          <a:effectLst/>
                        </a:rPr>
                        <a:t>77372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$933.89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$872.58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-6.6%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7956508"/>
                  </a:ext>
                </a:extLst>
              </a:tr>
              <a:tr h="0">
                <a:tc>
                  <a:txBody>
                    <a:bodyPr/>
                    <a:lstStyle/>
                    <a:p>
                      <a:pPr>
                        <a:buNone/>
                      </a:pPr>
                      <a:r>
                        <a:rPr lang="en-US">
                          <a:solidFill>
                            <a:schemeClr val="accent1"/>
                          </a:solidFill>
                          <a:effectLst/>
                        </a:rPr>
                        <a:t>77373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$978.65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$914.95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-6.5%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3185439"/>
                  </a:ext>
                </a:extLst>
              </a:tr>
            </a:tbl>
          </a:graphicData>
        </a:graphic>
      </p:graphicFrame>
    </p:spTree>
    <p:extLst>
      <p:ext uri="{BB962C8B-B14F-4D97-AF65-F5344CB8AC3E}">
        <p14:creationId xmlns:p14="http://schemas.microsoft.com/office/powerpoint/2010/main" val="3036411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AF39891-8556-A519-A321-56D632B51C2B}"/>
              </a:ext>
            </a:extLst>
          </p:cNvPr>
          <p:cNvSpPr>
            <a:spLocks noGrp="1"/>
          </p:cNvSpPr>
          <p:nvPr>
            <p:ph type="ftr" sz="quarter" idx="11"/>
          </p:nvPr>
        </p:nvSpPr>
        <p:spPr>
          <a:xfrm>
            <a:off x="442913" y="6356350"/>
            <a:ext cx="10468927" cy="365125"/>
          </a:xfrm>
        </p:spPr>
        <p:txBody>
          <a:bodyPr anchor="ctr">
            <a:normAutofit/>
          </a:bodyPr>
          <a:lstStyle/>
          <a:p>
            <a:pPr>
              <a:spcAft>
                <a:spcPts val="600"/>
              </a:spcAft>
            </a:pPr>
            <a:endParaRPr lang="en-US" dirty="0"/>
          </a:p>
        </p:txBody>
      </p:sp>
      <p:sp>
        <p:nvSpPr>
          <p:cNvPr id="3" name="Slide Number Placeholder 2">
            <a:extLst>
              <a:ext uri="{FF2B5EF4-FFF2-40B4-BE49-F238E27FC236}">
                <a16:creationId xmlns:a16="http://schemas.microsoft.com/office/drawing/2014/main" id="{8F4CCD98-95A2-9969-B405-2A1CA9FBBD45}"/>
              </a:ext>
            </a:extLst>
          </p:cNvPr>
          <p:cNvSpPr>
            <a:spLocks noGrp="1"/>
          </p:cNvSpPr>
          <p:nvPr>
            <p:ph type="sldNum" sz="quarter" idx="12"/>
          </p:nvPr>
        </p:nvSpPr>
        <p:spPr>
          <a:xfrm>
            <a:off x="11115040" y="6356350"/>
            <a:ext cx="634048" cy="365125"/>
          </a:xfrm>
        </p:spPr>
        <p:txBody>
          <a:bodyPr anchor="ctr">
            <a:normAutofit/>
          </a:bodyPr>
          <a:lstStyle/>
          <a:p>
            <a:pPr>
              <a:spcAft>
                <a:spcPts val="600"/>
              </a:spcAft>
            </a:pPr>
            <a:fld id="{547B76BF-2593-4CC7-83CC-6317F015A1F0}" type="slidenum">
              <a:rPr lang="en-US" smtClean="0"/>
              <a:pPr>
                <a:spcAft>
                  <a:spcPts val="600"/>
                </a:spcAft>
              </a:pPr>
              <a:t>12</a:t>
            </a:fld>
            <a:endParaRPr lang="en-US"/>
          </a:p>
        </p:txBody>
      </p:sp>
      <p:sp>
        <p:nvSpPr>
          <p:cNvPr id="11" name="Title 3">
            <a:extLst>
              <a:ext uri="{FF2B5EF4-FFF2-40B4-BE49-F238E27FC236}">
                <a16:creationId xmlns:a16="http://schemas.microsoft.com/office/drawing/2014/main" id="{28454628-71D7-9E2D-BF23-EBBE3BDBE2DC}"/>
              </a:ext>
            </a:extLst>
          </p:cNvPr>
          <p:cNvSpPr>
            <a:spLocks noGrp="1"/>
          </p:cNvSpPr>
          <p:nvPr>
            <p:ph type="title"/>
          </p:nvPr>
        </p:nvSpPr>
        <p:spPr>
          <a:xfrm>
            <a:off x="451536" y="1259570"/>
            <a:ext cx="3194366" cy="1852930"/>
          </a:xfrm>
        </p:spPr>
        <p:txBody>
          <a:bodyPr anchor="ctr">
            <a:normAutofit/>
          </a:bodyPr>
          <a:lstStyle/>
          <a:p>
            <a:r>
              <a:rPr lang="en-US" sz="3100" dirty="0"/>
              <a:t>ASTRO Active Motion Management Model Policy</a:t>
            </a:r>
          </a:p>
        </p:txBody>
      </p:sp>
      <p:sp>
        <p:nvSpPr>
          <p:cNvPr id="18" name="Text Placeholder 4">
            <a:extLst>
              <a:ext uri="{FF2B5EF4-FFF2-40B4-BE49-F238E27FC236}">
                <a16:creationId xmlns:a16="http://schemas.microsoft.com/office/drawing/2014/main" id="{6CAC7351-4EBB-BC1F-636E-703699C0A1A1}"/>
              </a:ext>
            </a:extLst>
          </p:cNvPr>
          <p:cNvSpPr>
            <a:spLocks noGrp="1"/>
          </p:cNvSpPr>
          <p:nvPr>
            <p:ph type="body" sz="quarter" idx="13"/>
          </p:nvPr>
        </p:nvSpPr>
        <p:spPr>
          <a:xfrm>
            <a:off x="442913" y="3283315"/>
            <a:ext cx="3194367" cy="365125"/>
          </a:xfrm>
        </p:spPr>
        <p:txBody>
          <a:bodyPr anchor="t">
            <a:normAutofit/>
          </a:bodyPr>
          <a:lstStyle/>
          <a:p>
            <a:r>
              <a:rPr lang="en-US" dirty="0"/>
              <a:t>FINAL POLICY</a:t>
            </a:r>
          </a:p>
        </p:txBody>
      </p:sp>
      <p:sp>
        <p:nvSpPr>
          <p:cNvPr id="20" name="Content Placeholder 5">
            <a:extLst>
              <a:ext uri="{FF2B5EF4-FFF2-40B4-BE49-F238E27FC236}">
                <a16:creationId xmlns:a16="http://schemas.microsoft.com/office/drawing/2014/main" id="{1C702580-A275-44C1-9419-5E828C83B090}"/>
              </a:ext>
            </a:extLst>
          </p:cNvPr>
          <p:cNvSpPr>
            <a:spLocks noGrp="1"/>
          </p:cNvSpPr>
          <p:nvPr>
            <p:ph idx="1"/>
          </p:nvPr>
        </p:nvSpPr>
        <p:spPr>
          <a:xfrm>
            <a:off x="4097438" y="1678329"/>
            <a:ext cx="7338349" cy="3483980"/>
          </a:xfrm>
        </p:spPr>
        <p:txBody>
          <a:bodyPr>
            <a:normAutofit/>
          </a:bodyPr>
          <a:lstStyle/>
          <a:p>
            <a:r>
              <a:rPr lang="en-US" sz="2200" dirty="0"/>
              <a:t>ASTRO has now published their active motion management model policy.</a:t>
            </a:r>
          </a:p>
          <a:p>
            <a:endParaRPr lang="en-US" sz="2200" dirty="0"/>
          </a:p>
          <a:p>
            <a:r>
              <a:rPr lang="en-US" sz="2200" dirty="0"/>
              <a:t>Link to the final policy:</a:t>
            </a:r>
          </a:p>
          <a:p>
            <a:pPr marL="0" indent="0">
              <a:buNone/>
            </a:pPr>
            <a:r>
              <a:rPr lang="en-US" sz="2200" dirty="0">
                <a:hlinkClick r:id="rId2"/>
              </a:rPr>
              <a:t>https://www.astro.org/ASTRO/media/ASTRO/Advocacy/PDFs/AMM_ModelPolicy_2026.pdf</a:t>
            </a:r>
            <a:endParaRPr lang="en-US" sz="2200" dirty="0"/>
          </a:p>
          <a:p>
            <a:endParaRPr lang="en-US" sz="2200" dirty="0"/>
          </a:p>
        </p:txBody>
      </p:sp>
    </p:spTree>
    <p:extLst>
      <p:ext uri="{BB962C8B-B14F-4D97-AF65-F5344CB8AC3E}">
        <p14:creationId xmlns:p14="http://schemas.microsoft.com/office/powerpoint/2010/main" val="2676244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EBCE908-24AA-97A4-76A4-85500C7497A5}"/>
              </a:ext>
            </a:extLst>
          </p:cNvPr>
          <p:cNvSpPr>
            <a:spLocks noGrp="1"/>
          </p:cNvSpPr>
          <p:nvPr>
            <p:ph type="ftr" sz="quarter" idx="11"/>
          </p:nvPr>
        </p:nvSpPr>
        <p:spPr>
          <a:xfrm>
            <a:off x="442913" y="6356350"/>
            <a:ext cx="10468927" cy="365125"/>
          </a:xfrm>
        </p:spPr>
        <p:txBody>
          <a:bodyPr anchor="ctr">
            <a:normAutofit/>
          </a:bodyPr>
          <a:lstStyle/>
          <a:p>
            <a:pPr>
              <a:spcAft>
                <a:spcPts val="600"/>
              </a:spcAft>
            </a:pPr>
            <a:endParaRPr lang="en-US" dirty="0"/>
          </a:p>
        </p:txBody>
      </p:sp>
      <p:sp>
        <p:nvSpPr>
          <p:cNvPr id="3" name="Slide Number Placeholder 2">
            <a:extLst>
              <a:ext uri="{FF2B5EF4-FFF2-40B4-BE49-F238E27FC236}">
                <a16:creationId xmlns:a16="http://schemas.microsoft.com/office/drawing/2014/main" id="{2FBC7D19-D207-7C56-0142-FBF0C37322BE}"/>
              </a:ext>
            </a:extLst>
          </p:cNvPr>
          <p:cNvSpPr>
            <a:spLocks noGrp="1"/>
          </p:cNvSpPr>
          <p:nvPr>
            <p:ph type="sldNum" sz="quarter" idx="12"/>
          </p:nvPr>
        </p:nvSpPr>
        <p:spPr>
          <a:xfrm>
            <a:off x="11115040" y="6356350"/>
            <a:ext cx="634048" cy="365125"/>
          </a:xfrm>
        </p:spPr>
        <p:txBody>
          <a:bodyPr anchor="ctr">
            <a:normAutofit/>
          </a:bodyPr>
          <a:lstStyle/>
          <a:p>
            <a:pPr>
              <a:spcAft>
                <a:spcPts val="600"/>
              </a:spcAft>
            </a:pPr>
            <a:fld id="{547B76BF-2593-4CC7-83CC-6317F015A1F0}" type="slidenum">
              <a:rPr lang="en-US" smtClean="0"/>
              <a:pPr>
                <a:spcAft>
                  <a:spcPts val="600"/>
                </a:spcAft>
              </a:pPr>
              <a:t>13</a:t>
            </a:fld>
            <a:endParaRPr lang="en-US"/>
          </a:p>
        </p:txBody>
      </p:sp>
      <p:sp>
        <p:nvSpPr>
          <p:cNvPr id="11" name="Title 3">
            <a:extLst>
              <a:ext uri="{FF2B5EF4-FFF2-40B4-BE49-F238E27FC236}">
                <a16:creationId xmlns:a16="http://schemas.microsoft.com/office/drawing/2014/main" id="{54B5B272-55F7-DAAC-6A5E-DCFFC35BEC4D}"/>
              </a:ext>
            </a:extLst>
          </p:cNvPr>
          <p:cNvSpPr>
            <a:spLocks noGrp="1"/>
          </p:cNvSpPr>
          <p:nvPr>
            <p:ph type="title"/>
          </p:nvPr>
        </p:nvSpPr>
        <p:spPr>
          <a:xfrm>
            <a:off x="442912" y="360620"/>
            <a:ext cx="9163049" cy="601899"/>
          </a:xfrm>
        </p:spPr>
        <p:txBody>
          <a:bodyPr anchor="ctr">
            <a:normAutofit/>
          </a:bodyPr>
          <a:lstStyle/>
          <a:p>
            <a:r>
              <a:rPr lang="en-US" dirty="0"/>
              <a:t>ASTRO Model Policy</a:t>
            </a:r>
          </a:p>
        </p:txBody>
      </p:sp>
      <p:sp>
        <p:nvSpPr>
          <p:cNvPr id="13" name="Text Placeholder 4">
            <a:extLst>
              <a:ext uri="{FF2B5EF4-FFF2-40B4-BE49-F238E27FC236}">
                <a16:creationId xmlns:a16="http://schemas.microsoft.com/office/drawing/2014/main" id="{3B6F5DE1-684C-D6F4-C253-85D3DCED0D38}"/>
              </a:ext>
            </a:extLst>
          </p:cNvPr>
          <p:cNvSpPr>
            <a:spLocks noGrp="1"/>
          </p:cNvSpPr>
          <p:nvPr>
            <p:ph type="body" sz="quarter" idx="13"/>
          </p:nvPr>
        </p:nvSpPr>
        <p:spPr>
          <a:xfrm>
            <a:off x="442913" y="1069700"/>
            <a:ext cx="9163050" cy="365125"/>
          </a:xfrm>
        </p:spPr>
        <p:txBody>
          <a:bodyPr anchor="t">
            <a:normAutofit/>
          </a:bodyPr>
          <a:lstStyle/>
          <a:p>
            <a:r>
              <a:rPr lang="en-US" dirty="0"/>
              <a:t>Active Motion Management</a:t>
            </a:r>
          </a:p>
        </p:txBody>
      </p:sp>
      <p:sp>
        <p:nvSpPr>
          <p:cNvPr id="16" name="Content Placeholder 15">
            <a:extLst>
              <a:ext uri="{FF2B5EF4-FFF2-40B4-BE49-F238E27FC236}">
                <a16:creationId xmlns:a16="http://schemas.microsoft.com/office/drawing/2014/main" id="{42C9CDC6-2A97-F6D7-728B-630109BC3132}"/>
              </a:ext>
            </a:extLst>
          </p:cNvPr>
          <p:cNvSpPr>
            <a:spLocks noGrp="1"/>
          </p:cNvSpPr>
          <p:nvPr>
            <p:ph idx="1"/>
          </p:nvPr>
        </p:nvSpPr>
        <p:spPr>
          <a:xfrm>
            <a:off x="442912" y="1716888"/>
            <a:ext cx="8892539" cy="4357399"/>
          </a:xfrm>
        </p:spPr>
        <p:txBody>
          <a:bodyPr>
            <a:normAutofit/>
          </a:bodyPr>
          <a:lstStyle/>
          <a:p>
            <a:pPr marL="0" indent="0">
              <a:buNone/>
            </a:pPr>
            <a:r>
              <a:rPr lang="en-US" sz="1500" dirty="0"/>
              <a:t>DESCRIPTION </a:t>
            </a:r>
          </a:p>
          <a:p>
            <a:pPr marL="0" indent="0">
              <a:buNone/>
            </a:pPr>
            <a:r>
              <a:rPr lang="en-US" sz="1500" dirty="0"/>
              <a:t>Treatment delivery with active motion management (CPT 77412) includes intra-fraction localization and tracking of the target(s), organs at risk (OAR), and/or patient motion to optimize beam delivery (e.g., intra-fraction motion, surface guidance). Intra-fraction motion management may utilize fiducials or imaging to monitor the target or OAR(s) when motion would decrease dose to the target and/or increase dose to the OARs ( e.g. during the breathing cycle in a deep inspiration breath hold, movement of the prostate with bladder or rectal filling, bowel peristalsis that alters the position of the target or OAR, etc.). Active motion management minimizes OAR and target motion uncertainties and allows more accurate delivery of radiation to mobile targets and active avoidance of OAR. </a:t>
            </a:r>
          </a:p>
          <a:p>
            <a:pPr marL="0" indent="0">
              <a:buNone/>
            </a:pPr>
            <a:r>
              <a:rPr lang="en-US" sz="1500" dirty="0"/>
              <a:t>During AMM, radiation delivery is dynamically controlled or modified (automatically or manually) in direct response to detected motion of the target (or validated surrogate) and/or relevant OARs. </a:t>
            </a:r>
          </a:p>
          <a:p>
            <a:pPr marL="0" indent="0">
              <a:buNone/>
            </a:pPr>
            <a:r>
              <a:rPr lang="en-US" sz="1500" b="1" dirty="0"/>
              <a:t>Defining threshold for AMM: </a:t>
            </a:r>
            <a:r>
              <a:rPr lang="en-US" sz="1500" dirty="0"/>
              <a:t>AMM requires that motion information actively and continuously influences radiation delivery in real time (e.g., beam on/off decisions or beam adaptation) to a clinical target such that failure to track would result in unfavorable clinical consequences. If motion data does not directly influence beam delivery during treatment, the activity does not meet the definition of AMM. AMM is not applicable for patient movement evaluation that occurs in a static setup (e.g. patient coughing or arm movement), or simply for patient positioning prior to treatment delivery, but rather expected patient movement outside of pre-set parameters during the treatment processes every day. </a:t>
            </a:r>
          </a:p>
        </p:txBody>
      </p:sp>
    </p:spTree>
    <p:extLst>
      <p:ext uri="{BB962C8B-B14F-4D97-AF65-F5344CB8AC3E}">
        <p14:creationId xmlns:p14="http://schemas.microsoft.com/office/powerpoint/2010/main" val="2884886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154B668-EA66-9984-C6D3-DE848103D990}"/>
              </a:ext>
            </a:extLst>
          </p:cNvPr>
          <p:cNvSpPr>
            <a:spLocks noGrp="1"/>
          </p:cNvSpPr>
          <p:nvPr>
            <p:ph type="ftr" sz="quarter" idx="11"/>
          </p:nvPr>
        </p:nvSpPr>
        <p:spPr>
          <a:xfrm>
            <a:off x="442913" y="6356350"/>
            <a:ext cx="10468927" cy="365125"/>
          </a:xfrm>
        </p:spPr>
        <p:txBody>
          <a:bodyPr anchor="ctr">
            <a:normAutofit/>
          </a:bodyPr>
          <a:lstStyle/>
          <a:p>
            <a:pPr>
              <a:spcAft>
                <a:spcPts val="600"/>
              </a:spcAft>
            </a:pPr>
            <a:endParaRPr lang="en-US" dirty="0"/>
          </a:p>
        </p:txBody>
      </p:sp>
      <p:sp>
        <p:nvSpPr>
          <p:cNvPr id="3" name="Slide Number Placeholder 2">
            <a:extLst>
              <a:ext uri="{FF2B5EF4-FFF2-40B4-BE49-F238E27FC236}">
                <a16:creationId xmlns:a16="http://schemas.microsoft.com/office/drawing/2014/main" id="{C70F38D6-7FB5-1826-214C-8F4CD888A670}"/>
              </a:ext>
            </a:extLst>
          </p:cNvPr>
          <p:cNvSpPr>
            <a:spLocks noGrp="1"/>
          </p:cNvSpPr>
          <p:nvPr>
            <p:ph type="sldNum" sz="quarter" idx="12"/>
          </p:nvPr>
        </p:nvSpPr>
        <p:spPr>
          <a:xfrm>
            <a:off x="11115040" y="6356350"/>
            <a:ext cx="634048" cy="365125"/>
          </a:xfrm>
        </p:spPr>
        <p:txBody>
          <a:bodyPr anchor="ctr">
            <a:normAutofit/>
          </a:bodyPr>
          <a:lstStyle/>
          <a:p>
            <a:pPr>
              <a:spcAft>
                <a:spcPts val="600"/>
              </a:spcAft>
            </a:pPr>
            <a:fld id="{547B76BF-2593-4CC7-83CC-6317F015A1F0}" type="slidenum">
              <a:rPr lang="en-US" smtClean="0"/>
              <a:pPr>
                <a:spcAft>
                  <a:spcPts val="600"/>
                </a:spcAft>
              </a:pPr>
              <a:t>14</a:t>
            </a:fld>
            <a:endParaRPr lang="en-US"/>
          </a:p>
        </p:txBody>
      </p:sp>
      <p:sp>
        <p:nvSpPr>
          <p:cNvPr id="11" name="Title 3">
            <a:extLst>
              <a:ext uri="{FF2B5EF4-FFF2-40B4-BE49-F238E27FC236}">
                <a16:creationId xmlns:a16="http://schemas.microsoft.com/office/drawing/2014/main" id="{365CE7B7-4B09-C5E1-06A9-C2D3B49DC422}"/>
              </a:ext>
            </a:extLst>
          </p:cNvPr>
          <p:cNvSpPr>
            <a:spLocks noGrp="1"/>
          </p:cNvSpPr>
          <p:nvPr>
            <p:ph type="title"/>
          </p:nvPr>
        </p:nvSpPr>
        <p:spPr>
          <a:xfrm>
            <a:off x="442913" y="360620"/>
            <a:ext cx="9163049" cy="601899"/>
          </a:xfrm>
        </p:spPr>
        <p:txBody>
          <a:bodyPr/>
          <a:lstStyle/>
          <a:p>
            <a:r>
              <a:rPr lang="en-US" dirty="0"/>
              <a:t>ASTRO Model Policy </a:t>
            </a:r>
          </a:p>
        </p:txBody>
      </p:sp>
      <p:sp>
        <p:nvSpPr>
          <p:cNvPr id="13" name="Text Placeholder 4">
            <a:extLst>
              <a:ext uri="{FF2B5EF4-FFF2-40B4-BE49-F238E27FC236}">
                <a16:creationId xmlns:a16="http://schemas.microsoft.com/office/drawing/2014/main" id="{D2DC3C4E-845C-F774-FFC7-B5993173DEFB}"/>
              </a:ext>
            </a:extLst>
          </p:cNvPr>
          <p:cNvSpPr>
            <a:spLocks noGrp="1"/>
          </p:cNvSpPr>
          <p:nvPr>
            <p:ph type="body" sz="quarter" idx="13"/>
          </p:nvPr>
        </p:nvSpPr>
        <p:spPr>
          <a:xfrm>
            <a:off x="442913" y="1069700"/>
            <a:ext cx="9163050" cy="365125"/>
          </a:xfrm>
        </p:spPr>
        <p:txBody>
          <a:bodyPr/>
          <a:lstStyle/>
          <a:p>
            <a:r>
              <a:rPr lang="en-US" dirty="0"/>
              <a:t>Active Motion Management</a:t>
            </a:r>
          </a:p>
          <a:p>
            <a:endParaRPr lang="en-US" dirty="0"/>
          </a:p>
        </p:txBody>
      </p:sp>
      <p:sp>
        <p:nvSpPr>
          <p:cNvPr id="15" name="Content Placeholder 5">
            <a:extLst>
              <a:ext uri="{FF2B5EF4-FFF2-40B4-BE49-F238E27FC236}">
                <a16:creationId xmlns:a16="http://schemas.microsoft.com/office/drawing/2014/main" id="{28B07E71-04FE-B92E-1673-D0F2C1099559}"/>
              </a:ext>
            </a:extLst>
          </p:cNvPr>
          <p:cNvSpPr>
            <a:spLocks noGrp="1"/>
          </p:cNvSpPr>
          <p:nvPr>
            <p:ph idx="1"/>
          </p:nvPr>
        </p:nvSpPr>
        <p:spPr>
          <a:xfrm>
            <a:off x="442912" y="1542006"/>
            <a:ext cx="5439727" cy="4562749"/>
          </a:xfrm>
          <a:ln>
            <a:solidFill>
              <a:schemeClr val="accent1"/>
            </a:solidFill>
          </a:ln>
        </p:spPr>
        <p:txBody>
          <a:bodyPr>
            <a:normAutofit fontScale="92500" lnSpcReduction="20000"/>
          </a:bodyPr>
          <a:lstStyle/>
          <a:p>
            <a:pPr marL="0" indent="0" algn="ctr">
              <a:spcAft>
                <a:spcPts val="600"/>
              </a:spcAft>
              <a:buNone/>
            </a:pPr>
            <a:endParaRPr lang="en-US" sz="900" dirty="0"/>
          </a:p>
          <a:p>
            <a:pPr marL="0" indent="0" algn="ctr">
              <a:spcAft>
                <a:spcPts val="600"/>
              </a:spcAft>
              <a:buNone/>
            </a:pPr>
            <a:r>
              <a:rPr lang="en-US" sz="2600" dirty="0"/>
              <a:t>REQUIRED ELEMENTS</a:t>
            </a:r>
          </a:p>
          <a:p>
            <a:r>
              <a:rPr lang="en-US" dirty="0"/>
              <a:t>Motion tracking and management occur while radiation is being delivered (intrafraction), not solely before treatment initiation.</a:t>
            </a:r>
          </a:p>
          <a:p>
            <a:r>
              <a:rPr lang="en-US" dirty="0"/>
              <a:t>Continuous monitoring of the target position (or valid surrogate) throughout beam delivery.</a:t>
            </a:r>
          </a:p>
          <a:p>
            <a:r>
              <a:rPr lang="en-US" dirty="0"/>
              <a:t>Radiation delivery is actively dependent on motion data where the beam is either:</a:t>
            </a:r>
          </a:p>
          <a:p>
            <a:pPr lvl="1"/>
            <a:r>
              <a:rPr lang="en-US" dirty="0"/>
              <a:t>Gated (beam on/off, either automatically or manually), and/or</a:t>
            </a:r>
          </a:p>
          <a:p>
            <a:pPr lvl="1"/>
            <a:r>
              <a:rPr lang="en-US" dirty="0"/>
              <a:t>Adaptively modified based on target position during respiration or other motion.</a:t>
            </a:r>
          </a:p>
        </p:txBody>
      </p:sp>
      <p:sp>
        <p:nvSpPr>
          <p:cNvPr id="17" name="Content Placeholder 6">
            <a:extLst>
              <a:ext uri="{FF2B5EF4-FFF2-40B4-BE49-F238E27FC236}">
                <a16:creationId xmlns:a16="http://schemas.microsoft.com/office/drawing/2014/main" id="{8406BAFF-8611-C81F-DE27-990133CE8D0E}"/>
              </a:ext>
            </a:extLst>
          </p:cNvPr>
          <p:cNvSpPr>
            <a:spLocks noGrp="1"/>
          </p:cNvSpPr>
          <p:nvPr>
            <p:ph idx="14"/>
          </p:nvPr>
        </p:nvSpPr>
        <p:spPr>
          <a:xfrm>
            <a:off x="6309362" y="1542007"/>
            <a:ext cx="5439725" cy="4634956"/>
          </a:xfrm>
          <a:ln>
            <a:solidFill>
              <a:schemeClr val="accent1"/>
            </a:solidFill>
          </a:ln>
        </p:spPr>
        <p:txBody>
          <a:bodyPr>
            <a:normAutofit fontScale="92500"/>
          </a:bodyPr>
          <a:lstStyle/>
          <a:p>
            <a:pPr marL="0" indent="0" algn="ctr">
              <a:spcAft>
                <a:spcPts val="600"/>
              </a:spcAft>
              <a:buNone/>
            </a:pPr>
            <a:r>
              <a:rPr lang="en-US" dirty="0"/>
              <a:t>EXAMPLES OF ENABLING TECHNOLOGIES </a:t>
            </a:r>
            <a:r>
              <a:rPr lang="en-US" sz="2200" dirty="0"/>
              <a:t>(non-exhaustive) </a:t>
            </a:r>
          </a:p>
          <a:p>
            <a:r>
              <a:rPr lang="en-US" sz="2200" dirty="0"/>
              <a:t>Respiratory gating systems.</a:t>
            </a:r>
          </a:p>
          <a:p>
            <a:r>
              <a:rPr lang="en-US" sz="2200" dirty="0"/>
              <a:t>4D respiratory correlated imaging systems.</a:t>
            </a:r>
          </a:p>
          <a:p>
            <a:r>
              <a:rPr lang="en-US" sz="2200" dirty="0"/>
              <a:t>Pre-defined intra-fraction “Triggered” imaging used to support real-time delivery.</a:t>
            </a:r>
          </a:p>
          <a:p>
            <a:r>
              <a:rPr lang="en-US" sz="2200" dirty="0"/>
              <a:t>Fiducial-based tracking monitored during treatment delivery.</a:t>
            </a:r>
          </a:p>
          <a:p>
            <a:r>
              <a:rPr lang="en-US" sz="2200" dirty="0"/>
              <a:t>Real-time imaging systems (e.g., MR Linac, Surface-guided RT).</a:t>
            </a:r>
          </a:p>
          <a:p>
            <a:r>
              <a:rPr lang="en-US" sz="2200" dirty="0"/>
              <a:t>Breath-hold techniques, such as Deep Inspiration Breath Hold (DIBH), when beam control is tied to the motion.</a:t>
            </a:r>
            <a:endParaRPr lang="en-US" dirty="0"/>
          </a:p>
        </p:txBody>
      </p:sp>
    </p:spTree>
    <p:extLst>
      <p:ext uri="{BB962C8B-B14F-4D97-AF65-F5344CB8AC3E}">
        <p14:creationId xmlns:p14="http://schemas.microsoft.com/office/powerpoint/2010/main" val="36703427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F502E-DB8E-6AD9-E4E7-93BA9DE1182D}"/>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3B26BBB0-CDA9-285A-0B42-1EDA73DE7AE9}"/>
              </a:ext>
            </a:extLst>
          </p:cNvPr>
          <p:cNvSpPr>
            <a:spLocks noGrp="1"/>
          </p:cNvSpPr>
          <p:nvPr>
            <p:ph type="ftr" sz="quarter" idx="11"/>
          </p:nvPr>
        </p:nvSpPr>
        <p:spPr>
          <a:xfrm>
            <a:off x="442913" y="6356350"/>
            <a:ext cx="10468927" cy="365125"/>
          </a:xfrm>
        </p:spPr>
        <p:txBody>
          <a:bodyPr anchor="ctr">
            <a:normAutofit/>
          </a:bodyPr>
          <a:lstStyle/>
          <a:p>
            <a:pPr>
              <a:spcAft>
                <a:spcPts val="600"/>
              </a:spcAft>
            </a:pPr>
            <a:endParaRPr lang="en-US" dirty="0"/>
          </a:p>
        </p:txBody>
      </p:sp>
      <p:sp>
        <p:nvSpPr>
          <p:cNvPr id="3" name="Slide Number Placeholder 2">
            <a:extLst>
              <a:ext uri="{FF2B5EF4-FFF2-40B4-BE49-F238E27FC236}">
                <a16:creationId xmlns:a16="http://schemas.microsoft.com/office/drawing/2014/main" id="{A6DAE141-6CA1-2A34-27A0-B7A989D8D45C}"/>
              </a:ext>
            </a:extLst>
          </p:cNvPr>
          <p:cNvSpPr>
            <a:spLocks noGrp="1"/>
          </p:cNvSpPr>
          <p:nvPr>
            <p:ph type="sldNum" sz="quarter" idx="12"/>
          </p:nvPr>
        </p:nvSpPr>
        <p:spPr>
          <a:xfrm>
            <a:off x="11115040" y="6356350"/>
            <a:ext cx="634048" cy="365125"/>
          </a:xfrm>
        </p:spPr>
        <p:txBody>
          <a:bodyPr anchor="ctr">
            <a:normAutofit/>
          </a:bodyPr>
          <a:lstStyle/>
          <a:p>
            <a:pPr>
              <a:spcAft>
                <a:spcPts val="600"/>
              </a:spcAft>
            </a:pPr>
            <a:fld id="{547B76BF-2593-4CC7-83CC-6317F015A1F0}" type="slidenum">
              <a:rPr lang="en-US" smtClean="0"/>
              <a:pPr>
                <a:spcAft>
                  <a:spcPts val="600"/>
                </a:spcAft>
              </a:pPr>
              <a:t>15</a:t>
            </a:fld>
            <a:endParaRPr lang="en-US"/>
          </a:p>
        </p:txBody>
      </p:sp>
      <p:sp>
        <p:nvSpPr>
          <p:cNvPr id="11" name="Title 3">
            <a:extLst>
              <a:ext uri="{FF2B5EF4-FFF2-40B4-BE49-F238E27FC236}">
                <a16:creationId xmlns:a16="http://schemas.microsoft.com/office/drawing/2014/main" id="{C5A8DDC4-74D0-F154-7C09-8E80727F35E2}"/>
              </a:ext>
            </a:extLst>
          </p:cNvPr>
          <p:cNvSpPr>
            <a:spLocks noGrp="1"/>
          </p:cNvSpPr>
          <p:nvPr>
            <p:ph type="title"/>
          </p:nvPr>
        </p:nvSpPr>
        <p:spPr>
          <a:xfrm>
            <a:off x="451536" y="1259570"/>
            <a:ext cx="3194366" cy="1852930"/>
          </a:xfrm>
        </p:spPr>
        <p:txBody>
          <a:bodyPr anchor="ctr">
            <a:normAutofit/>
          </a:bodyPr>
          <a:lstStyle/>
          <a:p>
            <a:r>
              <a:rPr lang="en-US" dirty="0"/>
              <a:t>ASTRO Model Policy</a:t>
            </a:r>
          </a:p>
        </p:txBody>
      </p:sp>
      <p:sp>
        <p:nvSpPr>
          <p:cNvPr id="13" name="Text Placeholder 4">
            <a:extLst>
              <a:ext uri="{FF2B5EF4-FFF2-40B4-BE49-F238E27FC236}">
                <a16:creationId xmlns:a16="http://schemas.microsoft.com/office/drawing/2014/main" id="{22CC8A60-C5E7-B5AF-732B-B082A124F5C9}"/>
              </a:ext>
            </a:extLst>
          </p:cNvPr>
          <p:cNvSpPr>
            <a:spLocks noGrp="1"/>
          </p:cNvSpPr>
          <p:nvPr>
            <p:ph type="body" sz="quarter" idx="13"/>
          </p:nvPr>
        </p:nvSpPr>
        <p:spPr>
          <a:xfrm>
            <a:off x="442913" y="3283315"/>
            <a:ext cx="3194367" cy="365125"/>
          </a:xfrm>
        </p:spPr>
        <p:txBody>
          <a:bodyPr anchor="t">
            <a:normAutofit/>
          </a:bodyPr>
          <a:lstStyle/>
          <a:p>
            <a:r>
              <a:rPr lang="en-US" dirty="0"/>
              <a:t>Active Motion Management</a:t>
            </a:r>
          </a:p>
        </p:txBody>
      </p:sp>
      <p:sp>
        <p:nvSpPr>
          <p:cNvPr id="5" name="Content Placeholder 4">
            <a:extLst>
              <a:ext uri="{FF2B5EF4-FFF2-40B4-BE49-F238E27FC236}">
                <a16:creationId xmlns:a16="http://schemas.microsoft.com/office/drawing/2014/main" id="{D7D1BF55-8CB4-5DEF-632E-AF4ABAB868F7}"/>
              </a:ext>
            </a:extLst>
          </p:cNvPr>
          <p:cNvSpPr>
            <a:spLocks noGrp="1"/>
          </p:cNvSpPr>
          <p:nvPr>
            <p:ph idx="1"/>
          </p:nvPr>
        </p:nvSpPr>
        <p:spPr>
          <a:xfrm>
            <a:off x="4097438" y="1678329"/>
            <a:ext cx="7338349" cy="3483980"/>
          </a:xfrm>
        </p:spPr>
        <p:txBody>
          <a:bodyPr>
            <a:normAutofit fontScale="92500"/>
          </a:bodyPr>
          <a:lstStyle/>
          <a:p>
            <a:pPr marL="0" indent="0">
              <a:buNone/>
            </a:pPr>
            <a:r>
              <a:rPr lang="en-US" dirty="0"/>
              <a:t>SURFACE GUIDANCE (SGRT)</a:t>
            </a:r>
          </a:p>
          <a:p>
            <a:pPr marL="0" indent="0">
              <a:buNone/>
            </a:pPr>
            <a:r>
              <a:rPr lang="en-US" dirty="0"/>
              <a:t>SGRT used solely for patient positioning or monitoring without direct, real-time control of beam delivery based on motion data is considered IGRT/position management and not AMM.</a:t>
            </a:r>
          </a:p>
          <a:p>
            <a:pPr marL="0" indent="0">
              <a:buNone/>
            </a:pPr>
            <a:r>
              <a:rPr lang="en-US" dirty="0"/>
              <a:t>SGRT may be considered AMM when motion data are used to actively gate (automatic or manual) or otherwise control beam via continuous motion feedback during treatment based on preset parameters that would spare OAR or more accurately deliver dose to target.</a:t>
            </a:r>
          </a:p>
        </p:txBody>
      </p:sp>
    </p:spTree>
    <p:extLst>
      <p:ext uri="{BB962C8B-B14F-4D97-AF65-F5344CB8AC3E}">
        <p14:creationId xmlns:p14="http://schemas.microsoft.com/office/powerpoint/2010/main" val="3521790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242BC-5CEE-2081-A109-D4E4B3C05CD0}"/>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EEF7AF32-17E9-8C7A-64DC-BA2D72088A2A}"/>
              </a:ext>
            </a:extLst>
          </p:cNvPr>
          <p:cNvSpPr>
            <a:spLocks noGrp="1"/>
          </p:cNvSpPr>
          <p:nvPr>
            <p:ph type="ftr" sz="quarter" idx="11"/>
          </p:nvPr>
        </p:nvSpPr>
        <p:spPr>
          <a:xfrm>
            <a:off x="442913" y="6356350"/>
            <a:ext cx="10468927" cy="365125"/>
          </a:xfrm>
        </p:spPr>
        <p:txBody>
          <a:bodyPr anchor="ctr">
            <a:normAutofit/>
          </a:bodyPr>
          <a:lstStyle/>
          <a:p>
            <a:pPr>
              <a:spcAft>
                <a:spcPts val="600"/>
              </a:spcAft>
            </a:pPr>
            <a:endParaRPr lang="en-US" dirty="0"/>
          </a:p>
        </p:txBody>
      </p:sp>
      <p:sp>
        <p:nvSpPr>
          <p:cNvPr id="3" name="Slide Number Placeholder 2">
            <a:extLst>
              <a:ext uri="{FF2B5EF4-FFF2-40B4-BE49-F238E27FC236}">
                <a16:creationId xmlns:a16="http://schemas.microsoft.com/office/drawing/2014/main" id="{634CB305-C78B-7C20-7822-F184619EC769}"/>
              </a:ext>
            </a:extLst>
          </p:cNvPr>
          <p:cNvSpPr>
            <a:spLocks noGrp="1"/>
          </p:cNvSpPr>
          <p:nvPr>
            <p:ph type="sldNum" sz="quarter" idx="12"/>
          </p:nvPr>
        </p:nvSpPr>
        <p:spPr>
          <a:xfrm>
            <a:off x="11115040" y="6356350"/>
            <a:ext cx="634048" cy="365125"/>
          </a:xfrm>
        </p:spPr>
        <p:txBody>
          <a:bodyPr anchor="ctr">
            <a:normAutofit/>
          </a:bodyPr>
          <a:lstStyle/>
          <a:p>
            <a:pPr>
              <a:spcAft>
                <a:spcPts val="600"/>
              </a:spcAft>
            </a:pPr>
            <a:fld id="{547B76BF-2593-4CC7-83CC-6317F015A1F0}" type="slidenum">
              <a:rPr lang="en-US" smtClean="0"/>
              <a:pPr>
                <a:spcAft>
                  <a:spcPts val="600"/>
                </a:spcAft>
              </a:pPr>
              <a:t>16</a:t>
            </a:fld>
            <a:endParaRPr lang="en-US"/>
          </a:p>
        </p:txBody>
      </p:sp>
      <p:sp>
        <p:nvSpPr>
          <p:cNvPr id="11" name="Title 3">
            <a:extLst>
              <a:ext uri="{FF2B5EF4-FFF2-40B4-BE49-F238E27FC236}">
                <a16:creationId xmlns:a16="http://schemas.microsoft.com/office/drawing/2014/main" id="{2348277C-4FE1-AF37-BAA5-29055DB0ECB0}"/>
              </a:ext>
            </a:extLst>
          </p:cNvPr>
          <p:cNvSpPr>
            <a:spLocks noGrp="1"/>
          </p:cNvSpPr>
          <p:nvPr>
            <p:ph type="title"/>
          </p:nvPr>
        </p:nvSpPr>
        <p:spPr>
          <a:xfrm>
            <a:off x="451536" y="1259570"/>
            <a:ext cx="3194366" cy="1852930"/>
          </a:xfrm>
        </p:spPr>
        <p:txBody>
          <a:bodyPr anchor="ctr">
            <a:normAutofit/>
          </a:bodyPr>
          <a:lstStyle/>
          <a:p>
            <a:r>
              <a:rPr lang="en-US" dirty="0"/>
              <a:t>ASTRO Model Policy</a:t>
            </a:r>
          </a:p>
        </p:txBody>
      </p:sp>
      <p:sp>
        <p:nvSpPr>
          <p:cNvPr id="13" name="Text Placeholder 4">
            <a:extLst>
              <a:ext uri="{FF2B5EF4-FFF2-40B4-BE49-F238E27FC236}">
                <a16:creationId xmlns:a16="http://schemas.microsoft.com/office/drawing/2014/main" id="{42B8955F-D83C-6202-DA07-30952FE0018A}"/>
              </a:ext>
            </a:extLst>
          </p:cNvPr>
          <p:cNvSpPr>
            <a:spLocks noGrp="1"/>
          </p:cNvSpPr>
          <p:nvPr>
            <p:ph type="body" sz="quarter" idx="13"/>
          </p:nvPr>
        </p:nvSpPr>
        <p:spPr>
          <a:xfrm>
            <a:off x="442913" y="3283315"/>
            <a:ext cx="3194367" cy="365125"/>
          </a:xfrm>
        </p:spPr>
        <p:txBody>
          <a:bodyPr anchor="t">
            <a:normAutofit/>
          </a:bodyPr>
          <a:lstStyle/>
          <a:p>
            <a:r>
              <a:rPr lang="en-US" dirty="0"/>
              <a:t>Active Motion Management</a:t>
            </a:r>
          </a:p>
        </p:txBody>
      </p:sp>
      <p:sp>
        <p:nvSpPr>
          <p:cNvPr id="5" name="Content Placeholder 4">
            <a:extLst>
              <a:ext uri="{FF2B5EF4-FFF2-40B4-BE49-F238E27FC236}">
                <a16:creationId xmlns:a16="http://schemas.microsoft.com/office/drawing/2014/main" id="{26A95953-BCC9-41F3-EA17-B55DE6B97E2D}"/>
              </a:ext>
            </a:extLst>
          </p:cNvPr>
          <p:cNvSpPr>
            <a:spLocks noGrp="1"/>
          </p:cNvSpPr>
          <p:nvPr>
            <p:ph idx="1"/>
          </p:nvPr>
        </p:nvSpPr>
        <p:spPr>
          <a:xfrm>
            <a:off x="4097438" y="1678329"/>
            <a:ext cx="7338349" cy="3483980"/>
          </a:xfrm>
        </p:spPr>
        <p:txBody>
          <a:bodyPr>
            <a:normAutofit fontScale="92500" lnSpcReduction="20000"/>
          </a:bodyPr>
          <a:lstStyle/>
          <a:p>
            <a:pPr marL="0" indent="0">
              <a:buNone/>
            </a:pPr>
            <a:r>
              <a:rPr lang="en-US" sz="1500" dirty="0"/>
              <a:t>INDICATIONS</a:t>
            </a:r>
          </a:p>
          <a:p>
            <a:pPr marL="0" indent="0">
              <a:spcAft>
                <a:spcPts val="600"/>
              </a:spcAft>
              <a:buNone/>
            </a:pPr>
            <a:r>
              <a:rPr lang="en-US" sz="1500" dirty="0"/>
              <a:t>The treating physician should determine the appropriateness of AMM based on their expertise and patient-specific factors in each clinical case. </a:t>
            </a:r>
          </a:p>
          <a:p>
            <a:pPr marL="0" indent="0">
              <a:spcAft>
                <a:spcPts val="600"/>
              </a:spcAft>
              <a:buNone/>
            </a:pPr>
            <a:r>
              <a:rPr lang="en-US" sz="1500" dirty="0"/>
              <a:t>AMM is most appropriately applied when respiratory or physiologic motion clinically affects target position and/or the ability to maintain the sparing of OARs or reduce harmful doses to healthy tissues/organs. Examples may include (non-exhaustive): </a:t>
            </a:r>
          </a:p>
          <a:p>
            <a:r>
              <a:rPr lang="en-US" sz="1500" dirty="0"/>
              <a:t>Thoracic tumors (e.g., lung, mediastinum, chest wall). </a:t>
            </a:r>
          </a:p>
          <a:p>
            <a:r>
              <a:rPr lang="en-US" sz="1500" dirty="0"/>
              <a:t>Upper abdominal tumors (e.g., liver, pancreas, stomach). </a:t>
            </a:r>
          </a:p>
          <a:p>
            <a:r>
              <a:rPr lang="en-US" sz="1500" dirty="0"/>
              <a:t>Breast cases where DIBH or other AMM techniques are used for cardiac and/or normal tissue sparing (e.g., breast/chest wall with regional nodes; partial breast, breast boosts). </a:t>
            </a:r>
          </a:p>
          <a:p>
            <a:r>
              <a:rPr lang="en-US" sz="1500" dirty="0"/>
              <a:t>Prostate where AMM is used via continuous tracking of fiducial markers for intrafraction triggered imaging. </a:t>
            </a:r>
          </a:p>
          <a:p>
            <a:r>
              <a:rPr lang="en-US" sz="1500" dirty="0"/>
              <a:t>Cases of anticipated or observed intrafraction motion due to patient specific factors causing non-compliance (e.g., neurological conditions, psychological conditions such as claustrophobia or anxiety, etc.)</a:t>
            </a:r>
          </a:p>
          <a:p>
            <a:endParaRPr lang="en-US" sz="1500" dirty="0"/>
          </a:p>
        </p:txBody>
      </p:sp>
    </p:spTree>
    <p:extLst>
      <p:ext uri="{BB962C8B-B14F-4D97-AF65-F5344CB8AC3E}">
        <p14:creationId xmlns:p14="http://schemas.microsoft.com/office/powerpoint/2010/main" val="506853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05ADF-0A34-6526-215F-C1375B60204E}"/>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A9C94ED0-64A2-868F-EC36-A34B1623E28E}"/>
              </a:ext>
            </a:extLst>
          </p:cNvPr>
          <p:cNvSpPr>
            <a:spLocks noGrp="1"/>
          </p:cNvSpPr>
          <p:nvPr>
            <p:ph type="ftr" sz="quarter" idx="11"/>
          </p:nvPr>
        </p:nvSpPr>
        <p:spPr>
          <a:xfrm>
            <a:off x="442913" y="6356350"/>
            <a:ext cx="10468927" cy="365125"/>
          </a:xfrm>
        </p:spPr>
        <p:txBody>
          <a:bodyPr anchor="ctr">
            <a:normAutofit/>
          </a:bodyPr>
          <a:lstStyle/>
          <a:p>
            <a:pPr>
              <a:spcAft>
                <a:spcPts val="600"/>
              </a:spcAft>
            </a:pPr>
            <a:endParaRPr lang="en-US" dirty="0"/>
          </a:p>
        </p:txBody>
      </p:sp>
      <p:sp>
        <p:nvSpPr>
          <p:cNvPr id="3" name="Slide Number Placeholder 2">
            <a:extLst>
              <a:ext uri="{FF2B5EF4-FFF2-40B4-BE49-F238E27FC236}">
                <a16:creationId xmlns:a16="http://schemas.microsoft.com/office/drawing/2014/main" id="{2FF5F293-5A02-BDD4-3B8A-DE66FC24763D}"/>
              </a:ext>
            </a:extLst>
          </p:cNvPr>
          <p:cNvSpPr>
            <a:spLocks noGrp="1"/>
          </p:cNvSpPr>
          <p:nvPr>
            <p:ph type="sldNum" sz="quarter" idx="12"/>
          </p:nvPr>
        </p:nvSpPr>
        <p:spPr>
          <a:xfrm>
            <a:off x="11115040" y="6356350"/>
            <a:ext cx="634048" cy="365125"/>
          </a:xfrm>
        </p:spPr>
        <p:txBody>
          <a:bodyPr anchor="ctr">
            <a:normAutofit/>
          </a:bodyPr>
          <a:lstStyle/>
          <a:p>
            <a:pPr>
              <a:spcAft>
                <a:spcPts val="600"/>
              </a:spcAft>
            </a:pPr>
            <a:fld id="{547B76BF-2593-4CC7-83CC-6317F015A1F0}" type="slidenum">
              <a:rPr lang="en-US" smtClean="0"/>
              <a:pPr>
                <a:spcAft>
                  <a:spcPts val="600"/>
                </a:spcAft>
              </a:pPr>
              <a:t>17</a:t>
            </a:fld>
            <a:endParaRPr lang="en-US"/>
          </a:p>
        </p:txBody>
      </p:sp>
      <p:sp>
        <p:nvSpPr>
          <p:cNvPr id="11" name="Title 3">
            <a:extLst>
              <a:ext uri="{FF2B5EF4-FFF2-40B4-BE49-F238E27FC236}">
                <a16:creationId xmlns:a16="http://schemas.microsoft.com/office/drawing/2014/main" id="{39E8DE89-740C-5B73-6F23-5294746B60A8}"/>
              </a:ext>
            </a:extLst>
          </p:cNvPr>
          <p:cNvSpPr>
            <a:spLocks noGrp="1"/>
          </p:cNvSpPr>
          <p:nvPr>
            <p:ph type="title"/>
          </p:nvPr>
        </p:nvSpPr>
        <p:spPr>
          <a:xfrm>
            <a:off x="451536" y="1259570"/>
            <a:ext cx="3194366" cy="1852930"/>
          </a:xfrm>
        </p:spPr>
        <p:txBody>
          <a:bodyPr anchor="ctr">
            <a:normAutofit/>
          </a:bodyPr>
          <a:lstStyle/>
          <a:p>
            <a:r>
              <a:rPr lang="en-US" dirty="0"/>
              <a:t>ASTRO Model Policy</a:t>
            </a:r>
          </a:p>
        </p:txBody>
      </p:sp>
      <p:sp>
        <p:nvSpPr>
          <p:cNvPr id="13" name="Text Placeholder 4">
            <a:extLst>
              <a:ext uri="{FF2B5EF4-FFF2-40B4-BE49-F238E27FC236}">
                <a16:creationId xmlns:a16="http://schemas.microsoft.com/office/drawing/2014/main" id="{5979B752-8175-D507-0C44-1C471B74C018}"/>
              </a:ext>
            </a:extLst>
          </p:cNvPr>
          <p:cNvSpPr>
            <a:spLocks noGrp="1"/>
          </p:cNvSpPr>
          <p:nvPr>
            <p:ph type="body" sz="quarter" idx="13"/>
          </p:nvPr>
        </p:nvSpPr>
        <p:spPr>
          <a:xfrm>
            <a:off x="442913" y="3283315"/>
            <a:ext cx="3194367" cy="365125"/>
          </a:xfrm>
        </p:spPr>
        <p:txBody>
          <a:bodyPr anchor="t">
            <a:normAutofit/>
          </a:bodyPr>
          <a:lstStyle/>
          <a:p>
            <a:r>
              <a:rPr lang="en-US" dirty="0"/>
              <a:t>Active Motion Management</a:t>
            </a:r>
          </a:p>
        </p:txBody>
      </p:sp>
      <p:sp>
        <p:nvSpPr>
          <p:cNvPr id="5" name="Content Placeholder 4">
            <a:extLst>
              <a:ext uri="{FF2B5EF4-FFF2-40B4-BE49-F238E27FC236}">
                <a16:creationId xmlns:a16="http://schemas.microsoft.com/office/drawing/2014/main" id="{5034FAFA-B334-0F8E-256C-7656A4CEE370}"/>
              </a:ext>
            </a:extLst>
          </p:cNvPr>
          <p:cNvSpPr>
            <a:spLocks noGrp="1"/>
          </p:cNvSpPr>
          <p:nvPr>
            <p:ph idx="1"/>
          </p:nvPr>
        </p:nvSpPr>
        <p:spPr>
          <a:xfrm>
            <a:off x="4097438" y="1678329"/>
            <a:ext cx="7338349" cy="3483980"/>
          </a:xfrm>
        </p:spPr>
        <p:txBody>
          <a:bodyPr>
            <a:normAutofit/>
          </a:bodyPr>
          <a:lstStyle/>
          <a:p>
            <a:pPr marL="0" indent="0">
              <a:buNone/>
            </a:pPr>
            <a:r>
              <a:rPr lang="en-US" sz="1300"/>
              <a:t>DOCUMENTATION REQUIREMENTS </a:t>
            </a:r>
          </a:p>
          <a:p>
            <a:pPr marL="0" indent="0">
              <a:spcAft>
                <a:spcPts val="600"/>
              </a:spcAft>
              <a:buNone/>
            </a:pPr>
            <a:r>
              <a:rPr lang="en-US" sz="1300"/>
              <a:t>Documentation should clearly establish that AMM criteria are met and should be sufficient and clear for a third-party reviewer to understand both the clinical need and the AMM workflow used. Suggested documentation should include the following elements, as applicable: </a:t>
            </a:r>
          </a:p>
          <a:p>
            <a:pPr marL="0" indent="0">
              <a:buNone/>
            </a:pPr>
            <a:r>
              <a:rPr lang="en-US" sz="1300"/>
              <a:t>1. Clinical rationale/medical necessity for AMM for the individual patient. </a:t>
            </a:r>
          </a:p>
          <a:p>
            <a:pPr marL="0" indent="0">
              <a:buNone/>
            </a:pPr>
            <a:r>
              <a:rPr lang="en-US" sz="1300"/>
              <a:t>2. AMM method and technology used (e.g., identify the specific system and whether gating and/or adaptive modification is performed). </a:t>
            </a:r>
          </a:p>
          <a:p>
            <a:pPr marL="0" indent="0">
              <a:buNone/>
            </a:pPr>
            <a:r>
              <a:rPr lang="en-US" sz="1300"/>
              <a:t>3. AMM parameters/workflow, including monitoring method, thresholds/tolerances, and what constitutes an out-of-tolerance event which will lead to beam interruption or stopping altogether. </a:t>
            </a:r>
          </a:p>
          <a:p>
            <a:pPr marL="0" indent="0">
              <a:buNone/>
            </a:pPr>
            <a:r>
              <a:rPr lang="en-US" sz="1300"/>
              <a:t>4. How motion data are acquired and reviewed during treatment and how staff are alerted to deviations. </a:t>
            </a:r>
          </a:p>
          <a:p>
            <a:pPr marL="0" indent="0">
              <a:buNone/>
            </a:pPr>
            <a:r>
              <a:rPr lang="en-US" sz="1300"/>
              <a:t>5. Beam control methodology (beam-on/beam-off criteria and/or adaptation logic/commands) and confirmation that delivery would be actively controlled and delivered by motion data management systems during treatment. </a:t>
            </a:r>
          </a:p>
          <a:p>
            <a:endParaRPr lang="en-US" sz="1300"/>
          </a:p>
        </p:txBody>
      </p:sp>
    </p:spTree>
    <p:extLst>
      <p:ext uri="{BB962C8B-B14F-4D97-AF65-F5344CB8AC3E}">
        <p14:creationId xmlns:p14="http://schemas.microsoft.com/office/powerpoint/2010/main" val="3582494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A937D-CEEC-5035-7B06-3A7CA2D1EC80}"/>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7CD8BB96-FE01-32B3-7F49-F964425758F1}"/>
              </a:ext>
            </a:extLst>
          </p:cNvPr>
          <p:cNvSpPr>
            <a:spLocks noGrp="1"/>
          </p:cNvSpPr>
          <p:nvPr>
            <p:ph type="ftr" sz="quarter" idx="11"/>
          </p:nvPr>
        </p:nvSpPr>
        <p:spPr>
          <a:xfrm>
            <a:off x="442913" y="6356350"/>
            <a:ext cx="10468927" cy="365125"/>
          </a:xfrm>
        </p:spPr>
        <p:txBody>
          <a:bodyPr anchor="ctr">
            <a:normAutofit/>
          </a:bodyPr>
          <a:lstStyle/>
          <a:p>
            <a:pPr>
              <a:spcAft>
                <a:spcPts val="600"/>
              </a:spcAft>
            </a:pPr>
            <a:endParaRPr lang="en-US" dirty="0"/>
          </a:p>
        </p:txBody>
      </p:sp>
      <p:sp>
        <p:nvSpPr>
          <p:cNvPr id="3" name="Slide Number Placeholder 2">
            <a:extLst>
              <a:ext uri="{FF2B5EF4-FFF2-40B4-BE49-F238E27FC236}">
                <a16:creationId xmlns:a16="http://schemas.microsoft.com/office/drawing/2014/main" id="{02E635F3-28AC-0CC8-D70F-8CC4AFA7BB84}"/>
              </a:ext>
            </a:extLst>
          </p:cNvPr>
          <p:cNvSpPr>
            <a:spLocks noGrp="1"/>
          </p:cNvSpPr>
          <p:nvPr>
            <p:ph type="sldNum" sz="quarter" idx="12"/>
          </p:nvPr>
        </p:nvSpPr>
        <p:spPr>
          <a:xfrm>
            <a:off x="11115040" y="6356350"/>
            <a:ext cx="634048" cy="365125"/>
          </a:xfrm>
        </p:spPr>
        <p:txBody>
          <a:bodyPr anchor="ctr">
            <a:normAutofit/>
          </a:bodyPr>
          <a:lstStyle/>
          <a:p>
            <a:pPr>
              <a:spcAft>
                <a:spcPts val="600"/>
              </a:spcAft>
            </a:pPr>
            <a:fld id="{547B76BF-2593-4CC7-83CC-6317F015A1F0}" type="slidenum">
              <a:rPr lang="en-US" smtClean="0"/>
              <a:pPr>
                <a:spcAft>
                  <a:spcPts val="600"/>
                </a:spcAft>
              </a:pPr>
              <a:t>18</a:t>
            </a:fld>
            <a:endParaRPr lang="en-US"/>
          </a:p>
        </p:txBody>
      </p:sp>
      <p:sp>
        <p:nvSpPr>
          <p:cNvPr id="4" name="Title 3">
            <a:extLst>
              <a:ext uri="{FF2B5EF4-FFF2-40B4-BE49-F238E27FC236}">
                <a16:creationId xmlns:a16="http://schemas.microsoft.com/office/drawing/2014/main" id="{63081AD9-4DD7-87B9-6C05-1DB0DCA8EEEC}"/>
              </a:ext>
            </a:extLst>
          </p:cNvPr>
          <p:cNvSpPr>
            <a:spLocks noGrp="1"/>
          </p:cNvSpPr>
          <p:nvPr>
            <p:ph type="title"/>
          </p:nvPr>
        </p:nvSpPr>
        <p:spPr>
          <a:xfrm>
            <a:off x="442912" y="360620"/>
            <a:ext cx="9163049" cy="601899"/>
          </a:xfrm>
        </p:spPr>
        <p:txBody>
          <a:bodyPr anchor="b">
            <a:normAutofit/>
          </a:bodyPr>
          <a:lstStyle/>
          <a:p>
            <a:r>
              <a:rPr lang="en-US" dirty="0"/>
              <a:t>Payer Coverage Updates</a:t>
            </a:r>
          </a:p>
        </p:txBody>
      </p:sp>
      <p:sp>
        <p:nvSpPr>
          <p:cNvPr id="12" name="Content Placeholder 5">
            <a:extLst>
              <a:ext uri="{FF2B5EF4-FFF2-40B4-BE49-F238E27FC236}">
                <a16:creationId xmlns:a16="http://schemas.microsoft.com/office/drawing/2014/main" id="{EF975F56-D24B-1165-BE9E-D74F0391621C}"/>
              </a:ext>
            </a:extLst>
          </p:cNvPr>
          <p:cNvSpPr>
            <a:spLocks noGrp="1"/>
          </p:cNvSpPr>
          <p:nvPr>
            <p:ph idx="1"/>
          </p:nvPr>
        </p:nvSpPr>
        <p:spPr>
          <a:xfrm>
            <a:off x="442914" y="1482256"/>
            <a:ext cx="5439727" cy="4357399"/>
          </a:xfrm>
        </p:spPr>
        <p:txBody>
          <a:bodyPr>
            <a:normAutofit fontScale="92500"/>
          </a:bodyPr>
          <a:lstStyle/>
          <a:p>
            <a:pPr marL="0" indent="0">
              <a:buNone/>
            </a:pPr>
            <a:r>
              <a:rPr lang="en-US" sz="1800" dirty="0"/>
              <a:t>EVICORE</a:t>
            </a:r>
          </a:p>
          <a:p>
            <a:pPr marL="0" indent="0">
              <a:buNone/>
            </a:pPr>
            <a:r>
              <a:rPr lang="en-US" sz="1500" b="1" dirty="0"/>
              <a:t>To support an approval for CPT 77412 due to active motion management</a:t>
            </a:r>
            <a:r>
              <a:rPr lang="en-US" sz="1500" dirty="0"/>
              <a:t>, we recommend that providers include clear, explicit detail addressing the following elements: </a:t>
            </a:r>
          </a:p>
          <a:p>
            <a:pPr marL="0" indent="0">
              <a:buNone/>
            </a:pPr>
            <a:r>
              <a:rPr lang="en-US" sz="1500" dirty="0"/>
              <a:t>1. Medical necessity for motion management </a:t>
            </a:r>
          </a:p>
          <a:p>
            <a:pPr marL="0" indent="0">
              <a:buNone/>
            </a:pPr>
            <a:r>
              <a:rPr lang="en-US" sz="1500" dirty="0"/>
              <a:t>2. Real-time monitoring or gating system used: Identify the specific system or technology used for intrafraction motion tracking </a:t>
            </a:r>
          </a:p>
          <a:p>
            <a:pPr marL="0" indent="0">
              <a:buNone/>
            </a:pPr>
            <a:r>
              <a:rPr lang="en-US" sz="1500" dirty="0"/>
              <a:t>3. Workflow or parameters used for active motion management: Describe how motion is monitored during treatment, including thresholds, tolerance levels, and patient-specific setup. </a:t>
            </a:r>
          </a:p>
          <a:p>
            <a:pPr marL="0" indent="0">
              <a:buNone/>
            </a:pPr>
            <a:r>
              <a:rPr lang="en-US" sz="1500" dirty="0"/>
              <a:t>4. Description of respiratory monitoring and tracking during treatment: Clarify whether monitoring is continuous, how motion data is acquired, and how the therapist is alerted to deviations. </a:t>
            </a:r>
          </a:p>
          <a:p>
            <a:pPr marL="0" indent="0">
              <a:buNone/>
            </a:pPr>
            <a:r>
              <a:rPr lang="en-US" sz="1500" dirty="0"/>
              <a:t>5. Methodology determining beam on and beam off: State the criteria used to gate delivery, including what triggers beam-off events. </a:t>
            </a:r>
          </a:p>
          <a:p>
            <a:pPr marL="0" indent="0">
              <a:buNone/>
            </a:pPr>
            <a:endParaRPr lang="en-US" sz="1500" dirty="0"/>
          </a:p>
        </p:txBody>
      </p:sp>
      <p:graphicFrame>
        <p:nvGraphicFramePr>
          <p:cNvPr id="8" name="Content Placeholder 5">
            <a:extLst>
              <a:ext uri="{FF2B5EF4-FFF2-40B4-BE49-F238E27FC236}">
                <a16:creationId xmlns:a16="http://schemas.microsoft.com/office/drawing/2014/main" id="{6357EBFF-5E5D-A397-8D89-F35055F23EAA}"/>
              </a:ext>
            </a:extLst>
          </p:cNvPr>
          <p:cNvGraphicFramePr>
            <a:graphicFrameLocks noGrp="1"/>
          </p:cNvGraphicFramePr>
          <p:nvPr>
            <p:ph idx="14"/>
            <p:extLst>
              <p:ext uri="{D42A27DB-BD31-4B8C-83A1-F6EECF244321}">
                <p14:modId xmlns:p14="http://schemas.microsoft.com/office/powerpoint/2010/main" val="4142513422"/>
              </p:ext>
            </p:extLst>
          </p:nvPr>
        </p:nvGraphicFramePr>
        <p:xfrm>
          <a:off x="6309360" y="1819563"/>
          <a:ext cx="5439727" cy="43573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978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B5DBCD4-C3DE-9B4F-C46D-1CD30B0B0736}"/>
              </a:ext>
            </a:extLst>
          </p:cNvPr>
          <p:cNvSpPr/>
          <p:nvPr/>
        </p:nvSpPr>
        <p:spPr>
          <a:xfrm>
            <a:off x="5448822" y="1625252"/>
            <a:ext cx="6743178" cy="360749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ea typeface="+mn-ea"/>
              <a:cs typeface="+mn-cs"/>
            </a:endParaRPr>
          </a:p>
        </p:txBody>
      </p:sp>
      <p:sp>
        <p:nvSpPr>
          <p:cNvPr id="25" name="Oval 24">
            <a:extLst>
              <a:ext uri="{FF2B5EF4-FFF2-40B4-BE49-F238E27FC236}">
                <a16:creationId xmlns:a16="http://schemas.microsoft.com/office/drawing/2014/main" id="{6427D00E-E05E-83FF-5028-82D84F66456F}"/>
              </a:ext>
            </a:extLst>
          </p:cNvPr>
          <p:cNvSpPr/>
          <p:nvPr/>
        </p:nvSpPr>
        <p:spPr>
          <a:xfrm>
            <a:off x="10698412" y="1006682"/>
            <a:ext cx="1152545" cy="11525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inion pro bold"/>
              <a:ea typeface="+mn-ea"/>
              <a:cs typeface="+mn-cs"/>
            </a:endParaRPr>
          </a:p>
        </p:txBody>
      </p:sp>
      <p:grpSp>
        <p:nvGrpSpPr>
          <p:cNvPr id="11" name="Group 10">
            <a:extLst>
              <a:ext uri="{FF2B5EF4-FFF2-40B4-BE49-F238E27FC236}">
                <a16:creationId xmlns:a16="http://schemas.microsoft.com/office/drawing/2014/main" id="{BBACFAA9-A905-F822-3EB8-116A5124F49C}"/>
              </a:ext>
            </a:extLst>
          </p:cNvPr>
          <p:cNvGrpSpPr/>
          <p:nvPr/>
        </p:nvGrpSpPr>
        <p:grpSpPr>
          <a:xfrm>
            <a:off x="0" y="0"/>
            <a:ext cx="6522720" cy="6858000"/>
            <a:chOff x="0" y="0"/>
            <a:chExt cx="7406640" cy="6858000"/>
          </a:xfrm>
        </p:grpSpPr>
        <p:sp>
          <p:nvSpPr>
            <p:cNvPr id="12" name="Rectangle: Top Corners Rounded 11">
              <a:extLst>
                <a:ext uri="{FF2B5EF4-FFF2-40B4-BE49-F238E27FC236}">
                  <a16:creationId xmlns:a16="http://schemas.microsoft.com/office/drawing/2014/main" id="{9416DEBD-5D15-4743-00B0-6D65DBF2C77D}"/>
                </a:ext>
              </a:extLst>
            </p:cNvPr>
            <p:cNvSpPr/>
            <p:nvPr/>
          </p:nvSpPr>
          <p:spPr>
            <a:xfrm rot="5400000">
              <a:off x="91440" y="-91440"/>
              <a:ext cx="6858000" cy="7040880"/>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nion pro bold"/>
                <a:ea typeface="+mn-ea"/>
                <a:cs typeface="+mn-cs"/>
              </a:endParaRPr>
            </a:p>
          </p:txBody>
        </p:sp>
        <p:sp>
          <p:nvSpPr>
            <p:cNvPr id="13" name="Freeform: Shape 12">
              <a:extLst>
                <a:ext uri="{FF2B5EF4-FFF2-40B4-BE49-F238E27FC236}">
                  <a16:creationId xmlns:a16="http://schemas.microsoft.com/office/drawing/2014/main" id="{FB574B9B-2ABC-6651-591F-BA23B6826A73}"/>
                </a:ext>
              </a:extLst>
            </p:cNvPr>
            <p:cNvSpPr/>
            <p:nvPr/>
          </p:nvSpPr>
          <p:spPr>
            <a:xfrm rot="5400000">
              <a:off x="1943100" y="1394460"/>
              <a:ext cx="6858000" cy="4069080"/>
            </a:xfrm>
            <a:custGeom>
              <a:avLst/>
              <a:gdLst>
                <a:gd name="connsiteX0" fmla="*/ 0 w 6858000"/>
                <a:gd name="connsiteY0" fmla="*/ 4069080 h 4069080"/>
                <a:gd name="connsiteX1" fmla="*/ 0 w 6858000"/>
                <a:gd name="connsiteY1" fmla="*/ 3429000 h 4069080"/>
                <a:gd name="connsiteX2" fmla="*/ 3429000 w 6858000"/>
                <a:gd name="connsiteY2" fmla="*/ 0 h 4069080"/>
                <a:gd name="connsiteX3" fmla="*/ 6858000 w 6858000"/>
                <a:gd name="connsiteY3" fmla="*/ 3429000 h 4069080"/>
                <a:gd name="connsiteX4" fmla="*/ 6858000 w 6858000"/>
                <a:gd name="connsiteY4" fmla="*/ 4069080 h 4069080"/>
                <a:gd name="connsiteX5" fmla="*/ 3429000 w 6858000"/>
                <a:gd name="connsiteY5" fmla="*/ 640080 h 4069080"/>
                <a:gd name="connsiteX6" fmla="*/ 0 w 6858000"/>
                <a:gd name="connsiteY6" fmla="*/ 4069080 h 4069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4069080">
                  <a:moveTo>
                    <a:pt x="0" y="4069080"/>
                  </a:moveTo>
                  <a:lnTo>
                    <a:pt x="0" y="3429000"/>
                  </a:lnTo>
                  <a:cubicBezTo>
                    <a:pt x="0" y="1535216"/>
                    <a:pt x="1535216" y="0"/>
                    <a:pt x="3429000" y="0"/>
                  </a:cubicBezTo>
                  <a:cubicBezTo>
                    <a:pt x="5322784" y="0"/>
                    <a:pt x="6858000" y="1535216"/>
                    <a:pt x="6858000" y="3429000"/>
                  </a:cubicBezTo>
                  <a:lnTo>
                    <a:pt x="6858000" y="4069080"/>
                  </a:lnTo>
                  <a:cubicBezTo>
                    <a:pt x="6858000" y="2175296"/>
                    <a:pt x="5322784" y="640080"/>
                    <a:pt x="3429000" y="640080"/>
                  </a:cubicBezTo>
                  <a:cubicBezTo>
                    <a:pt x="1535216" y="640080"/>
                    <a:pt x="0" y="2175296"/>
                    <a:pt x="0" y="4069080"/>
                  </a:cubicBezTo>
                  <a:close/>
                </a:path>
              </a:pathLst>
            </a:custGeom>
            <a:gradFill>
              <a:gsLst>
                <a:gs pos="45000">
                  <a:schemeClr val="accent1"/>
                </a:gs>
                <a:gs pos="100000">
                  <a:schemeClr val="accent2"/>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nion pro bold"/>
                <a:ea typeface="+mn-ea"/>
                <a:cs typeface="+mn-cs"/>
              </a:endParaRPr>
            </a:p>
          </p:txBody>
        </p:sp>
      </p:grpSp>
      <p:cxnSp>
        <p:nvCxnSpPr>
          <p:cNvPr id="14" name="Straight Connector 13">
            <a:extLst>
              <a:ext uri="{FF2B5EF4-FFF2-40B4-BE49-F238E27FC236}">
                <a16:creationId xmlns:a16="http://schemas.microsoft.com/office/drawing/2014/main" id="{3BE8EC2F-A549-90D2-A0B9-9A67F94C5D49}"/>
              </a:ext>
            </a:extLst>
          </p:cNvPr>
          <p:cNvCxnSpPr>
            <a:cxnSpLocks/>
          </p:cNvCxnSpPr>
          <p:nvPr/>
        </p:nvCxnSpPr>
        <p:spPr>
          <a:xfrm flipH="1">
            <a:off x="0" y="3962400"/>
            <a:ext cx="439119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B5D7A5-3CA3-E601-8524-38BDD79306FD}"/>
              </a:ext>
            </a:extLst>
          </p:cNvPr>
          <p:cNvCxnSpPr>
            <a:cxnSpLocks/>
          </p:cNvCxnSpPr>
          <p:nvPr/>
        </p:nvCxnSpPr>
        <p:spPr>
          <a:xfrm>
            <a:off x="614624" y="3961950"/>
            <a:ext cx="834408" cy="0"/>
          </a:xfrm>
          <a:prstGeom prst="line">
            <a:avLst/>
          </a:prstGeom>
          <a:ln w="73025"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2CF5AC8-1815-9233-DFE7-F642A121711E}"/>
              </a:ext>
            </a:extLst>
          </p:cNvPr>
          <p:cNvSpPr>
            <a:spLocks noGrp="1"/>
          </p:cNvSpPr>
          <p:nvPr>
            <p:ph type="ctrTitle"/>
          </p:nvPr>
        </p:nvSpPr>
        <p:spPr>
          <a:xfrm>
            <a:off x="443438" y="2436328"/>
            <a:ext cx="4430014" cy="992672"/>
          </a:xfrm>
        </p:spPr>
        <p:txBody>
          <a:bodyPr/>
          <a:lstStyle/>
          <a:p>
            <a:r>
              <a:rPr lang="da-DK" dirty="0">
                <a:solidFill>
                  <a:schemeClr val="bg1"/>
                </a:solidFill>
                <a:latin typeface="Rubik" pitchFamily="2" charset="-79"/>
                <a:cs typeface="Rubik" pitchFamily="2" charset="-79"/>
              </a:rPr>
              <a:t>Contact Information</a:t>
            </a:r>
          </a:p>
        </p:txBody>
      </p:sp>
      <p:sp>
        <p:nvSpPr>
          <p:cNvPr id="4" name="Text Placeholder 4">
            <a:extLst>
              <a:ext uri="{FF2B5EF4-FFF2-40B4-BE49-F238E27FC236}">
                <a16:creationId xmlns:a16="http://schemas.microsoft.com/office/drawing/2014/main" id="{5110FAC1-066B-F029-3931-AE650B6A8C7F}"/>
              </a:ext>
            </a:extLst>
          </p:cNvPr>
          <p:cNvSpPr txBox="1">
            <a:spLocks/>
          </p:cNvSpPr>
          <p:nvPr/>
        </p:nvSpPr>
        <p:spPr>
          <a:xfrm>
            <a:off x="7946972" y="2539610"/>
            <a:ext cx="3773010" cy="584775"/>
          </a:xfrm>
          <a:prstGeom prst="rect">
            <a:avLst/>
          </a:prstGeom>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Rubik" pitchFamily="2" charset="-79"/>
                <a:cs typeface="Rubik" pitchFamily="2" charset="-79"/>
              </a:rPr>
              <a:t>Leah M. Harlin, CPC</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Rubik" pitchFamily="2" charset="-79"/>
                <a:cs typeface="Rubik" pitchFamily="2" charset="-79"/>
              </a:rPr>
              <a:t>Director of Shared Services</a:t>
            </a:r>
            <a:endParaRPr kumimoji="0" lang="en-US" sz="2000" b="0" i="0" u="none" strike="noStrike" kern="1200" cap="none" spc="0" normalizeH="0" baseline="0" noProof="0" dirty="0">
              <a:ln>
                <a:noFill/>
              </a:ln>
              <a:solidFill>
                <a:prstClr val="black">
                  <a:lumMod val="75000"/>
                  <a:lumOff val="25000"/>
                </a:prstClr>
              </a:solidFill>
              <a:effectLst/>
              <a:uLnTx/>
              <a:uFillTx/>
              <a:latin typeface="Rubik" pitchFamily="2" charset="-79"/>
              <a:cs typeface="Rubik" pitchFamily="2" charset="-79"/>
            </a:endParaRPr>
          </a:p>
        </p:txBody>
      </p:sp>
      <p:sp>
        <p:nvSpPr>
          <p:cNvPr id="5" name="Text Placeholder 5">
            <a:extLst>
              <a:ext uri="{FF2B5EF4-FFF2-40B4-BE49-F238E27FC236}">
                <a16:creationId xmlns:a16="http://schemas.microsoft.com/office/drawing/2014/main" id="{A44D3D1A-0072-C403-9119-FE8A958FBDC6}"/>
              </a:ext>
            </a:extLst>
          </p:cNvPr>
          <p:cNvSpPr txBox="1">
            <a:spLocks/>
          </p:cNvSpPr>
          <p:nvPr/>
        </p:nvSpPr>
        <p:spPr>
          <a:xfrm>
            <a:off x="7946972" y="3136800"/>
            <a:ext cx="3773010" cy="246221"/>
          </a:xfrm>
          <a:prstGeom prst="rect">
            <a:avLst/>
          </a:prstGeom>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kumimoji="0" lang="en-US" sz="1600" b="0" i="1" u="none" strike="noStrike" kern="1200" cap="none" spc="0" normalizeH="0" baseline="0" noProof="0">
                <a:ln>
                  <a:noFill/>
                </a:ln>
                <a:solidFill>
                  <a:srgbClr val="60C659"/>
                </a:solidFill>
                <a:effectLst/>
                <a:uLnTx/>
                <a:uFillTx/>
                <a:latin typeface="Rubik" pitchFamily="2" charset="-79"/>
                <a:cs typeface="Rubik" pitchFamily="2" charset="-79"/>
              </a:rPr>
              <a:t>Leah.Harlin@RadiationBusiness.com</a:t>
            </a:r>
          </a:p>
        </p:txBody>
      </p:sp>
      <p:sp>
        <p:nvSpPr>
          <p:cNvPr id="6" name="TextBox 5">
            <a:extLst>
              <a:ext uri="{FF2B5EF4-FFF2-40B4-BE49-F238E27FC236}">
                <a16:creationId xmlns:a16="http://schemas.microsoft.com/office/drawing/2014/main" id="{25AB22FB-EF07-F4AA-55C7-E9B87480BB2E}"/>
              </a:ext>
            </a:extLst>
          </p:cNvPr>
          <p:cNvSpPr txBox="1"/>
          <p:nvPr/>
        </p:nvSpPr>
        <p:spPr>
          <a:xfrm>
            <a:off x="7946972" y="4031848"/>
            <a:ext cx="3773011" cy="276999"/>
          </a:xfrm>
          <a:prstGeom prst="rect">
            <a:avLst/>
          </a:prstGeom>
        </p:spPr>
        <p:txBody>
          <a:bodyPr vert="horz" lIns="0" tIns="0" rIns="0" bIns="0" rtlCol="0">
            <a:spAutoFit/>
          </a:bodyPr>
          <a:lstStyle>
            <a:lvl1pPr indent="0">
              <a:lnSpc>
                <a:spcPct val="90000"/>
              </a:lnSpc>
              <a:spcBef>
                <a:spcPts val="1000"/>
              </a:spcBef>
              <a:buFont typeface="Arial" panose="020B0604020202020204" pitchFamily="34" charset="0"/>
              <a:buNone/>
              <a:defRPr sz="1400" i="1">
                <a:solidFill>
                  <a:schemeClr val="tx1">
                    <a:lumMod val="85000"/>
                    <a:lumOff val="15000"/>
                  </a:schemeClr>
                </a:solidFill>
              </a:defRPr>
            </a:lvl1pPr>
            <a:lvl2pPr marL="266700" indent="0">
              <a:lnSpc>
                <a:spcPct val="90000"/>
              </a:lnSpc>
              <a:spcBef>
                <a:spcPts val="500"/>
              </a:spcBef>
              <a:buFont typeface="Arial" panose="020B0604020202020204" pitchFamily="34" charset="0"/>
              <a:buNone/>
              <a:defRPr sz="1600">
                <a:solidFill>
                  <a:schemeClr val="tx1">
                    <a:lumMod val="85000"/>
                    <a:lumOff val="15000"/>
                  </a:schemeClr>
                </a:solidFill>
              </a:defRPr>
            </a:lvl2pPr>
            <a:lvl3pPr marL="542925" indent="0">
              <a:lnSpc>
                <a:spcPct val="90000"/>
              </a:lnSpc>
              <a:spcBef>
                <a:spcPts val="500"/>
              </a:spcBef>
              <a:buFont typeface="Arial" panose="020B0604020202020204" pitchFamily="34" charset="0"/>
              <a:buNone/>
              <a:defRPr sz="1400">
                <a:solidFill>
                  <a:schemeClr val="tx1">
                    <a:lumMod val="85000"/>
                    <a:lumOff val="15000"/>
                  </a:schemeClr>
                </a:solidFill>
              </a:defRPr>
            </a:lvl3pPr>
            <a:lvl4pPr marL="809625" indent="0">
              <a:lnSpc>
                <a:spcPct val="90000"/>
              </a:lnSpc>
              <a:spcBef>
                <a:spcPts val="500"/>
              </a:spcBef>
              <a:buFont typeface="Arial" panose="020B0604020202020204" pitchFamily="34" charset="0"/>
              <a:buNone/>
              <a:defRPr sz="1400">
                <a:solidFill>
                  <a:schemeClr val="tx1">
                    <a:lumMod val="85000"/>
                    <a:lumOff val="15000"/>
                  </a:schemeClr>
                </a:solidFill>
              </a:defRPr>
            </a:lvl4pPr>
            <a:lvl5pPr marL="1076325" indent="0">
              <a:lnSpc>
                <a:spcPct val="90000"/>
              </a:lnSpc>
              <a:spcBef>
                <a:spcPts val="500"/>
              </a:spcBef>
              <a:buFont typeface="Arial" panose="020B0604020202020204" pitchFamily="34" charset="0"/>
              <a:buNone/>
              <a:defRPr sz="1400">
                <a:solidFill>
                  <a:schemeClr val="tx1">
                    <a:lumMod val="85000"/>
                    <a:lumOff val="1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Rubik" pitchFamily="2" charset="-79"/>
                <a:cs typeface="Rubik" pitchFamily="2" charset="-79"/>
              </a:rPr>
              <a:t>Radiation Business Solutions</a:t>
            </a:r>
          </a:p>
        </p:txBody>
      </p:sp>
      <p:sp>
        <p:nvSpPr>
          <p:cNvPr id="7" name="TextBox 6">
            <a:extLst>
              <a:ext uri="{FF2B5EF4-FFF2-40B4-BE49-F238E27FC236}">
                <a16:creationId xmlns:a16="http://schemas.microsoft.com/office/drawing/2014/main" id="{1DB2CDC5-0657-77A8-F770-D7707CCA086A}"/>
              </a:ext>
            </a:extLst>
          </p:cNvPr>
          <p:cNvSpPr txBox="1"/>
          <p:nvPr/>
        </p:nvSpPr>
        <p:spPr>
          <a:xfrm>
            <a:off x="7946972" y="4290717"/>
            <a:ext cx="3773011" cy="505267"/>
          </a:xfrm>
          <a:prstGeom prst="rect">
            <a:avLst/>
          </a:prstGeom>
        </p:spPr>
        <p:txBody>
          <a:bodyPr vert="horz" lIns="0" tIns="0" rIns="0" bIns="0" rtlCol="0">
            <a:spAutoFit/>
          </a:bodyPr>
          <a:lstStyle>
            <a:lvl1pPr indent="0">
              <a:lnSpc>
                <a:spcPct val="90000"/>
              </a:lnSpc>
              <a:spcBef>
                <a:spcPts val="1000"/>
              </a:spcBef>
              <a:buFont typeface="Arial" panose="020B0604020202020204" pitchFamily="34" charset="0"/>
              <a:buNone/>
              <a:defRPr sz="1400" i="1">
                <a:solidFill>
                  <a:srgbClr val="6B9F25"/>
                </a:solidFill>
              </a:defRPr>
            </a:lvl1pPr>
            <a:lvl2pPr marL="266700" indent="0">
              <a:lnSpc>
                <a:spcPct val="90000"/>
              </a:lnSpc>
              <a:spcBef>
                <a:spcPts val="500"/>
              </a:spcBef>
              <a:buFont typeface="Arial" panose="020B0604020202020204" pitchFamily="34" charset="0"/>
              <a:buNone/>
              <a:defRPr sz="1600">
                <a:solidFill>
                  <a:schemeClr val="tx1">
                    <a:lumMod val="85000"/>
                    <a:lumOff val="15000"/>
                  </a:schemeClr>
                </a:solidFill>
              </a:defRPr>
            </a:lvl2pPr>
            <a:lvl3pPr marL="542925" indent="0">
              <a:lnSpc>
                <a:spcPct val="90000"/>
              </a:lnSpc>
              <a:spcBef>
                <a:spcPts val="500"/>
              </a:spcBef>
              <a:buFont typeface="Arial" panose="020B0604020202020204" pitchFamily="34" charset="0"/>
              <a:buNone/>
              <a:defRPr sz="1400">
                <a:solidFill>
                  <a:schemeClr val="tx1">
                    <a:lumMod val="85000"/>
                    <a:lumOff val="15000"/>
                  </a:schemeClr>
                </a:solidFill>
              </a:defRPr>
            </a:lvl3pPr>
            <a:lvl4pPr marL="809625" indent="0">
              <a:lnSpc>
                <a:spcPct val="90000"/>
              </a:lnSpc>
              <a:spcBef>
                <a:spcPts val="500"/>
              </a:spcBef>
              <a:buFont typeface="Arial" panose="020B0604020202020204" pitchFamily="34" charset="0"/>
              <a:buNone/>
              <a:defRPr sz="1400">
                <a:solidFill>
                  <a:schemeClr val="tx1">
                    <a:lumMod val="85000"/>
                    <a:lumOff val="15000"/>
                  </a:schemeClr>
                </a:solidFill>
              </a:defRPr>
            </a:lvl4pPr>
            <a:lvl5pPr marL="1076325" indent="0">
              <a:lnSpc>
                <a:spcPct val="90000"/>
              </a:lnSpc>
              <a:spcBef>
                <a:spcPts val="500"/>
              </a:spcBef>
              <a:buFont typeface="Arial" panose="020B0604020202020204" pitchFamily="34" charset="0"/>
              <a:buNone/>
              <a:defRPr sz="1400">
                <a:solidFill>
                  <a:schemeClr val="tx1">
                    <a:lumMod val="85000"/>
                    <a:lumOff val="1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r"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kumimoji="0" lang="en-US" sz="1600" b="0" i="1" u="none" strike="noStrike" kern="1200" cap="none" spc="0" normalizeH="0" baseline="0" noProof="0" dirty="0">
                <a:ln>
                  <a:noFill/>
                </a:ln>
                <a:solidFill>
                  <a:srgbClr val="60C659"/>
                </a:solidFill>
                <a:effectLst/>
                <a:uLnTx/>
                <a:uFillTx/>
                <a:latin typeface="Rubik" pitchFamily="2" charset="-79"/>
                <a:cs typeface="Rubik" pitchFamily="2" charset="-79"/>
              </a:rPr>
              <a:t>www.RadiationBusiness.com</a:t>
            </a:r>
          </a:p>
          <a:p>
            <a:pPr marL="0" marR="0" lvl="0" indent="0" algn="r"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kumimoji="0" lang="en-US" sz="1600" b="0" i="1" u="none" strike="noStrike" kern="1200" cap="none" spc="0" normalizeH="0" baseline="0" noProof="0" dirty="0">
                <a:ln>
                  <a:noFill/>
                </a:ln>
                <a:solidFill>
                  <a:srgbClr val="60C659"/>
                </a:solidFill>
                <a:effectLst/>
                <a:uLnTx/>
                <a:uFillTx/>
                <a:latin typeface="Rubik" pitchFamily="2" charset="-79"/>
                <a:cs typeface="Rubik" pitchFamily="2" charset="-79"/>
              </a:rPr>
              <a:t>(615) 746-4711</a:t>
            </a:r>
          </a:p>
        </p:txBody>
      </p:sp>
      <p:sp>
        <p:nvSpPr>
          <p:cNvPr id="16" name="Oval 15">
            <a:extLst>
              <a:ext uri="{FF2B5EF4-FFF2-40B4-BE49-F238E27FC236}">
                <a16:creationId xmlns:a16="http://schemas.microsoft.com/office/drawing/2014/main" id="{12A19747-3981-378E-0021-89283634D92B}"/>
              </a:ext>
            </a:extLst>
          </p:cNvPr>
          <p:cNvSpPr/>
          <p:nvPr/>
        </p:nvSpPr>
        <p:spPr>
          <a:xfrm>
            <a:off x="10857481" y="1180841"/>
            <a:ext cx="862501" cy="86250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inion pro bold"/>
              <a:ea typeface="+mn-ea"/>
              <a:cs typeface="+mn-cs"/>
            </a:endParaRPr>
          </a:p>
        </p:txBody>
      </p:sp>
      <p:cxnSp>
        <p:nvCxnSpPr>
          <p:cNvPr id="17" name="Straight Connector 16">
            <a:extLst>
              <a:ext uri="{FF2B5EF4-FFF2-40B4-BE49-F238E27FC236}">
                <a16:creationId xmlns:a16="http://schemas.microsoft.com/office/drawing/2014/main" id="{3BA2AF91-763F-9523-2A56-6ACD3B7792DE}"/>
              </a:ext>
            </a:extLst>
          </p:cNvPr>
          <p:cNvCxnSpPr>
            <a:cxnSpLocks/>
          </p:cNvCxnSpPr>
          <p:nvPr/>
        </p:nvCxnSpPr>
        <p:spPr>
          <a:xfrm>
            <a:off x="10857481" y="3774059"/>
            <a:ext cx="834408" cy="0"/>
          </a:xfrm>
          <a:prstGeom prst="line">
            <a:avLst/>
          </a:prstGeom>
          <a:ln w="12700" cap="rnd">
            <a:solidFill>
              <a:schemeClr val="accent1"/>
            </a:solidFill>
            <a:round/>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A244CB80-A9D1-3B97-F526-BF99F54DA305}"/>
              </a:ext>
            </a:extLst>
          </p:cNvPr>
          <p:cNvGrpSpPr/>
          <p:nvPr/>
        </p:nvGrpSpPr>
        <p:grpSpPr>
          <a:xfrm>
            <a:off x="11134484" y="1493835"/>
            <a:ext cx="308494" cy="236512"/>
            <a:chOff x="881063" y="3128963"/>
            <a:chExt cx="285750" cy="219075"/>
          </a:xfrm>
          <a:solidFill>
            <a:schemeClr val="bg1"/>
          </a:solidFill>
        </p:grpSpPr>
        <p:sp>
          <p:nvSpPr>
            <p:cNvPr id="19" name="Freeform 112">
              <a:extLst>
                <a:ext uri="{FF2B5EF4-FFF2-40B4-BE49-F238E27FC236}">
                  <a16:creationId xmlns:a16="http://schemas.microsoft.com/office/drawing/2014/main" id="{D2BDF87A-8EF0-14CE-EC73-27DE4A41CCB1}"/>
                </a:ext>
              </a:extLst>
            </p:cNvPr>
            <p:cNvSpPr>
              <a:spLocks noEditPoints="1"/>
            </p:cNvSpPr>
            <p:nvPr/>
          </p:nvSpPr>
          <p:spPr bwMode="auto">
            <a:xfrm>
              <a:off x="928688" y="3176588"/>
              <a:ext cx="238125" cy="171450"/>
            </a:xfrm>
            <a:custGeom>
              <a:avLst/>
              <a:gdLst>
                <a:gd name="T0" fmla="*/ 603 w 753"/>
                <a:gd name="T1" fmla="*/ 497 h 542"/>
                <a:gd name="T2" fmla="*/ 596 w 753"/>
                <a:gd name="T3" fmla="*/ 464 h 542"/>
                <a:gd name="T4" fmla="*/ 586 w 753"/>
                <a:gd name="T5" fmla="*/ 445 h 542"/>
                <a:gd name="T6" fmla="*/ 570 w 753"/>
                <a:gd name="T7" fmla="*/ 431 h 542"/>
                <a:gd name="T8" fmla="*/ 546 w 753"/>
                <a:gd name="T9" fmla="*/ 424 h 542"/>
                <a:gd name="T10" fmla="*/ 517 w 753"/>
                <a:gd name="T11" fmla="*/ 422 h 542"/>
                <a:gd name="T12" fmla="*/ 492 w 753"/>
                <a:gd name="T13" fmla="*/ 428 h 542"/>
                <a:gd name="T14" fmla="*/ 473 w 753"/>
                <a:gd name="T15" fmla="*/ 441 h 542"/>
                <a:gd name="T16" fmla="*/ 461 w 753"/>
                <a:gd name="T17" fmla="*/ 457 h 542"/>
                <a:gd name="T18" fmla="*/ 453 w 753"/>
                <a:gd name="T19" fmla="*/ 483 h 542"/>
                <a:gd name="T20" fmla="*/ 302 w 753"/>
                <a:gd name="T21" fmla="*/ 512 h 542"/>
                <a:gd name="T22" fmla="*/ 297 w 753"/>
                <a:gd name="T23" fmla="*/ 470 h 542"/>
                <a:gd name="T24" fmla="*/ 289 w 753"/>
                <a:gd name="T25" fmla="*/ 452 h 542"/>
                <a:gd name="T26" fmla="*/ 275 w 753"/>
                <a:gd name="T27" fmla="*/ 436 h 542"/>
                <a:gd name="T28" fmla="*/ 254 w 753"/>
                <a:gd name="T29" fmla="*/ 426 h 542"/>
                <a:gd name="T30" fmla="*/ 226 w 753"/>
                <a:gd name="T31" fmla="*/ 422 h 542"/>
                <a:gd name="T32" fmla="*/ 199 w 753"/>
                <a:gd name="T33" fmla="*/ 426 h 542"/>
                <a:gd name="T34" fmla="*/ 178 w 753"/>
                <a:gd name="T35" fmla="*/ 436 h 542"/>
                <a:gd name="T36" fmla="*/ 164 w 753"/>
                <a:gd name="T37" fmla="*/ 452 h 542"/>
                <a:gd name="T38" fmla="*/ 155 w 753"/>
                <a:gd name="T39" fmla="*/ 470 h 542"/>
                <a:gd name="T40" fmla="*/ 151 w 753"/>
                <a:gd name="T41" fmla="*/ 512 h 542"/>
                <a:gd name="T42" fmla="*/ 723 w 753"/>
                <a:gd name="T43" fmla="*/ 31 h 542"/>
                <a:gd name="T44" fmla="*/ 15 w 753"/>
                <a:gd name="T45" fmla="*/ 0 h 542"/>
                <a:gd name="T46" fmla="*/ 8 w 753"/>
                <a:gd name="T47" fmla="*/ 4 h 542"/>
                <a:gd name="T48" fmla="*/ 2 w 753"/>
                <a:gd name="T49" fmla="*/ 10 h 542"/>
                <a:gd name="T50" fmla="*/ 0 w 753"/>
                <a:gd name="T51" fmla="*/ 527 h 542"/>
                <a:gd name="T52" fmla="*/ 3 w 753"/>
                <a:gd name="T53" fmla="*/ 535 h 542"/>
                <a:gd name="T54" fmla="*/ 10 w 753"/>
                <a:gd name="T55" fmla="*/ 541 h 542"/>
                <a:gd name="T56" fmla="*/ 166 w 753"/>
                <a:gd name="T57" fmla="*/ 542 h 542"/>
                <a:gd name="T58" fmla="*/ 175 w 753"/>
                <a:gd name="T59" fmla="*/ 540 h 542"/>
                <a:gd name="T60" fmla="*/ 180 w 753"/>
                <a:gd name="T61" fmla="*/ 533 h 542"/>
                <a:gd name="T62" fmla="*/ 181 w 753"/>
                <a:gd name="T63" fmla="*/ 497 h 542"/>
                <a:gd name="T64" fmla="*/ 186 w 753"/>
                <a:gd name="T65" fmla="*/ 473 h 542"/>
                <a:gd name="T66" fmla="*/ 195 w 753"/>
                <a:gd name="T67" fmla="*/ 460 h 542"/>
                <a:gd name="T68" fmla="*/ 208 w 753"/>
                <a:gd name="T69" fmla="*/ 454 h 542"/>
                <a:gd name="T70" fmla="*/ 226 w 753"/>
                <a:gd name="T71" fmla="*/ 452 h 542"/>
                <a:gd name="T72" fmla="*/ 245 w 753"/>
                <a:gd name="T73" fmla="*/ 454 h 542"/>
                <a:gd name="T74" fmla="*/ 257 w 753"/>
                <a:gd name="T75" fmla="*/ 460 h 542"/>
                <a:gd name="T76" fmla="*/ 267 w 753"/>
                <a:gd name="T77" fmla="*/ 473 h 542"/>
                <a:gd name="T78" fmla="*/ 272 w 753"/>
                <a:gd name="T79" fmla="*/ 497 h 542"/>
                <a:gd name="T80" fmla="*/ 273 w 753"/>
                <a:gd name="T81" fmla="*/ 533 h 542"/>
                <a:gd name="T82" fmla="*/ 278 w 753"/>
                <a:gd name="T83" fmla="*/ 540 h 542"/>
                <a:gd name="T84" fmla="*/ 287 w 753"/>
                <a:gd name="T85" fmla="*/ 542 h 542"/>
                <a:gd name="T86" fmla="*/ 473 w 753"/>
                <a:gd name="T87" fmla="*/ 541 h 542"/>
                <a:gd name="T88" fmla="*/ 480 w 753"/>
                <a:gd name="T89" fmla="*/ 535 h 542"/>
                <a:gd name="T90" fmla="*/ 482 w 753"/>
                <a:gd name="T91" fmla="*/ 527 h 542"/>
                <a:gd name="T92" fmla="*/ 484 w 753"/>
                <a:gd name="T93" fmla="*/ 481 h 542"/>
                <a:gd name="T94" fmla="*/ 493 w 753"/>
                <a:gd name="T95" fmla="*/ 464 h 542"/>
                <a:gd name="T96" fmla="*/ 504 w 753"/>
                <a:gd name="T97" fmla="*/ 456 h 542"/>
                <a:gd name="T98" fmla="*/ 520 w 753"/>
                <a:gd name="T99" fmla="*/ 452 h 542"/>
                <a:gd name="T100" fmla="*/ 540 w 753"/>
                <a:gd name="T101" fmla="*/ 453 h 542"/>
                <a:gd name="T102" fmla="*/ 555 w 753"/>
                <a:gd name="T103" fmla="*/ 458 h 542"/>
                <a:gd name="T104" fmla="*/ 564 w 753"/>
                <a:gd name="T105" fmla="*/ 467 h 542"/>
                <a:gd name="T106" fmla="*/ 572 w 753"/>
                <a:gd name="T107" fmla="*/ 489 h 542"/>
                <a:gd name="T108" fmla="*/ 573 w 753"/>
                <a:gd name="T109" fmla="*/ 530 h 542"/>
                <a:gd name="T110" fmla="*/ 577 w 753"/>
                <a:gd name="T111" fmla="*/ 538 h 542"/>
                <a:gd name="T112" fmla="*/ 585 w 753"/>
                <a:gd name="T113" fmla="*/ 542 h 542"/>
                <a:gd name="T114" fmla="*/ 741 w 753"/>
                <a:gd name="T115" fmla="*/ 542 h 542"/>
                <a:gd name="T116" fmla="*/ 749 w 753"/>
                <a:gd name="T117" fmla="*/ 538 h 542"/>
                <a:gd name="T118" fmla="*/ 753 w 753"/>
                <a:gd name="T119" fmla="*/ 530 h 542"/>
                <a:gd name="T120" fmla="*/ 753 w 753"/>
                <a:gd name="T121" fmla="*/ 12 h 542"/>
                <a:gd name="T122" fmla="*/ 749 w 753"/>
                <a:gd name="T123" fmla="*/ 5 h 542"/>
                <a:gd name="T124" fmla="*/ 741 w 753"/>
                <a:gd name="T125" fmla="*/ 2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3" h="542">
                  <a:moveTo>
                    <a:pt x="723" y="512"/>
                  </a:moveTo>
                  <a:lnTo>
                    <a:pt x="603" y="512"/>
                  </a:lnTo>
                  <a:lnTo>
                    <a:pt x="603" y="497"/>
                  </a:lnTo>
                  <a:lnTo>
                    <a:pt x="602" y="483"/>
                  </a:lnTo>
                  <a:lnTo>
                    <a:pt x="599" y="470"/>
                  </a:lnTo>
                  <a:lnTo>
                    <a:pt x="596" y="464"/>
                  </a:lnTo>
                  <a:lnTo>
                    <a:pt x="593" y="457"/>
                  </a:lnTo>
                  <a:lnTo>
                    <a:pt x="590" y="452"/>
                  </a:lnTo>
                  <a:lnTo>
                    <a:pt x="586" y="445"/>
                  </a:lnTo>
                  <a:lnTo>
                    <a:pt x="580" y="441"/>
                  </a:lnTo>
                  <a:lnTo>
                    <a:pt x="575" y="436"/>
                  </a:lnTo>
                  <a:lnTo>
                    <a:pt x="570" y="431"/>
                  </a:lnTo>
                  <a:lnTo>
                    <a:pt x="562" y="428"/>
                  </a:lnTo>
                  <a:lnTo>
                    <a:pt x="555" y="426"/>
                  </a:lnTo>
                  <a:lnTo>
                    <a:pt x="546" y="424"/>
                  </a:lnTo>
                  <a:lnTo>
                    <a:pt x="537" y="422"/>
                  </a:lnTo>
                  <a:lnTo>
                    <a:pt x="527" y="422"/>
                  </a:lnTo>
                  <a:lnTo>
                    <a:pt x="517" y="422"/>
                  </a:lnTo>
                  <a:lnTo>
                    <a:pt x="508" y="424"/>
                  </a:lnTo>
                  <a:lnTo>
                    <a:pt x="500" y="426"/>
                  </a:lnTo>
                  <a:lnTo>
                    <a:pt x="492" y="428"/>
                  </a:lnTo>
                  <a:lnTo>
                    <a:pt x="485" y="431"/>
                  </a:lnTo>
                  <a:lnTo>
                    <a:pt x="480" y="436"/>
                  </a:lnTo>
                  <a:lnTo>
                    <a:pt x="473" y="441"/>
                  </a:lnTo>
                  <a:lnTo>
                    <a:pt x="469" y="445"/>
                  </a:lnTo>
                  <a:lnTo>
                    <a:pt x="465" y="452"/>
                  </a:lnTo>
                  <a:lnTo>
                    <a:pt x="461" y="457"/>
                  </a:lnTo>
                  <a:lnTo>
                    <a:pt x="458" y="464"/>
                  </a:lnTo>
                  <a:lnTo>
                    <a:pt x="456" y="470"/>
                  </a:lnTo>
                  <a:lnTo>
                    <a:pt x="453" y="483"/>
                  </a:lnTo>
                  <a:lnTo>
                    <a:pt x="452" y="497"/>
                  </a:lnTo>
                  <a:lnTo>
                    <a:pt x="452" y="512"/>
                  </a:lnTo>
                  <a:lnTo>
                    <a:pt x="302" y="512"/>
                  </a:lnTo>
                  <a:lnTo>
                    <a:pt x="302" y="497"/>
                  </a:lnTo>
                  <a:lnTo>
                    <a:pt x="300" y="483"/>
                  </a:lnTo>
                  <a:lnTo>
                    <a:pt x="297" y="470"/>
                  </a:lnTo>
                  <a:lnTo>
                    <a:pt x="295" y="464"/>
                  </a:lnTo>
                  <a:lnTo>
                    <a:pt x="292" y="457"/>
                  </a:lnTo>
                  <a:lnTo>
                    <a:pt x="289" y="452"/>
                  </a:lnTo>
                  <a:lnTo>
                    <a:pt x="284" y="445"/>
                  </a:lnTo>
                  <a:lnTo>
                    <a:pt x="280" y="441"/>
                  </a:lnTo>
                  <a:lnTo>
                    <a:pt x="275" y="436"/>
                  </a:lnTo>
                  <a:lnTo>
                    <a:pt x="268" y="431"/>
                  </a:lnTo>
                  <a:lnTo>
                    <a:pt x="262" y="428"/>
                  </a:lnTo>
                  <a:lnTo>
                    <a:pt x="254" y="426"/>
                  </a:lnTo>
                  <a:lnTo>
                    <a:pt x="246" y="424"/>
                  </a:lnTo>
                  <a:lnTo>
                    <a:pt x="236" y="422"/>
                  </a:lnTo>
                  <a:lnTo>
                    <a:pt x="226" y="422"/>
                  </a:lnTo>
                  <a:lnTo>
                    <a:pt x="217" y="422"/>
                  </a:lnTo>
                  <a:lnTo>
                    <a:pt x="207" y="424"/>
                  </a:lnTo>
                  <a:lnTo>
                    <a:pt x="199" y="426"/>
                  </a:lnTo>
                  <a:lnTo>
                    <a:pt x="191" y="428"/>
                  </a:lnTo>
                  <a:lnTo>
                    <a:pt x="185" y="431"/>
                  </a:lnTo>
                  <a:lnTo>
                    <a:pt x="178" y="436"/>
                  </a:lnTo>
                  <a:lnTo>
                    <a:pt x="173" y="441"/>
                  </a:lnTo>
                  <a:lnTo>
                    <a:pt x="168" y="445"/>
                  </a:lnTo>
                  <a:lnTo>
                    <a:pt x="164" y="452"/>
                  </a:lnTo>
                  <a:lnTo>
                    <a:pt x="160" y="457"/>
                  </a:lnTo>
                  <a:lnTo>
                    <a:pt x="158" y="464"/>
                  </a:lnTo>
                  <a:lnTo>
                    <a:pt x="155" y="470"/>
                  </a:lnTo>
                  <a:lnTo>
                    <a:pt x="152" y="483"/>
                  </a:lnTo>
                  <a:lnTo>
                    <a:pt x="151" y="497"/>
                  </a:lnTo>
                  <a:lnTo>
                    <a:pt x="151" y="512"/>
                  </a:lnTo>
                  <a:lnTo>
                    <a:pt x="31" y="512"/>
                  </a:lnTo>
                  <a:lnTo>
                    <a:pt x="31" y="31"/>
                  </a:lnTo>
                  <a:lnTo>
                    <a:pt x="723" y="31"/>
                  </a:lnTo>
                  <a:lnTo>
                    <a:pt x="723" y="512"/>
                  </a:lnTo>
                  <a:close/>
                  <a:moveTo>
                    <a:pt x="738" y="0"/>
                  </a:moveTo>
                  <a:lnTo>
                    <a:pt x="15" y="0"/>
                  </a:lnTo>
                  <a:lnTo>
                    <a:pt x="13" y="2"/>
                  </a:lnTo>
                  <a:lnTo>
                    <a:pt x="10" y="2"/>
                  </a:lnTo>
                  <a:lnTo>
                    <a:pt x="8" y="4"/>
                  </a:lnTo>
                  <a:lnTo>
                    <a:pt x="6" y="5"/>
                  </a:lnTo>
                  <a:lnTo>
                    <a:pt x="3" y="7"/>
                  </a:lnTo>
                  <a:lnTo>
                    <a:pt x="2" y="10"/>
                  </a:lnTo>
                  <a:lnTo>
                    <a:pt x="1" y="12"/>
                  </a:lnTo>
                  <a:lnTo>
                    <a:pt x="0" y="15"/>
                  </a:lnTo>
                  <a:lnTo>
                    <a:pt x="0" y="527"/>
                  </a:lnTo>
                  <a:lnTo>
                    <a:pt x="1" y="530"/>
                  </a:lnTo>
                  <a:lnTo>
                    <a:pt x="2" y="533"/>
                  </a:lnTo>
                  <a:lnTo>
                    <a:pt x="3" y="535"/>
                  </a:lnTo>
                  <a:lnTo>
                    <a:pt x="6" y="538"/>
                  </a:lnTo>
                  <a:lnTo>
                    <a:pt x="8" y="540"/>
                  </a:lnTo>
                  <a:lnTo>
                    <a:pt x="10" y="541"/>
                  </a:lnTo>
                  <a:lnTo>
                    <a:pt x="13" y="542"/>
                  </a:lnTo>
                  <a:lnTo>
                    <a:pt x="15" y="542"/>
                  </a:lnTo>
                  <a:lnTo>
                    <a:pt x="166" y="542"/>
                  </a:lnTo>
                  <a:lnTo>
                    <a:pt x="170" y="542"/>
                  </a:lnTo>
                  <a:lnTo>
                    <a:pt x="172" y="541"/>
                  </a:lnTo>
                  <a:lnTo>
                    <a:pt x="175" y="540"/>
                  </a:lnTo>
                  <a:lnTo>
                    <a:pt x="177" y="538"/>
                  </a:lnTo>
                  <a:lnTo>
                    <a:pt x="178" y="535"/>
                  </a:lnTo>
                  <a:lnTo>
                    <a:pt x="180" y="533"/>
                  </a:lnTo>
                  <a:lnTo>
                    <a:pt x="181" y="530"/>
                  </a:lnTo>
                  <a:lnTo>
                    <a:pt x="181" y="527"/>
                  </a:lnTo>
                  <a:lnTo>
                    <a:pt x="181" y="497"/>
                  </a:lnTo>
                  <a:lnTo>
                    <a:pt x="181" y="489"/>
                  </a:lnTo>
                  <a:lnTo>
                    <a:pt x="183" y="481"/>
                  </a:lnTo>
                  <a:lnTo>
                    <a:pt x="186" y="473"/>
                  </a:lnTo>
                  <a:lnTo>
                    <a:pt x="190" y="467"/>
                  </a:lnTo>
                  <a:lnTo>
                    <a:pt x="192" y="464"/>
                  </a:lnTo>
                  <a:lnTo>
                    <a:pt x="195" y="460"/>
                  </a:lnTo>
                  <a:lnTo>
                    <a:pt x="200" y="458"/>
                  </a:lnTo>
                  <a:lnTo>
                    <a:pt x="204" y="456"/>
                  </a:lnTo>
                  <a:lnTo>
                    <a:pt x="208" y="454"/>
                  </a:lnTo>
                  <a:lnTo>
                    <a:pt x="214" y="453"/>
                  </a:lnTo>
                  <a:lnTo>
                    <a:pt x="220" y="452"/>
                  </a:lnTo>
                  <a:lnTo>
                    <a:pt x="226" y="452"/>
                  </a:lnTo>
                  <a:lnTo>
                    <a:pt x="233" y="452"/>
                  </a:lnTo>
                  <a:lnTo>
                    <a:pt x="239" y="453"/>
                  </a:lnTo>
                  <a:lnTo>
                    <a:pt x="245" y="454"/>
                  </a:lnTo>
                  <a:lnTo>
                    <a:pt x="249" y="456"/>
                  </a:lnTo>
                  <a:lnTo>
                    <a:pt x="253" y="458"/>
                  </a:lnTo>
                  <a:lnTo>
                    <a:pt x="257" y="460"/>
                  </a:lnTo>
                  <a:lnTo>
                    <a:pt x="260" y="464"/>
                  </a:lnTo>
                  <a:lnTo>
                    <a:pt x="263" y="467"/>
                  </a:lnTo>
                  <a:lnTo>
                    <a:pt x="267" y="473"/>
                  </a:lnTo>
                  <a:lnTo>
                    <a:pt x="269" y="481"/>
                  </a:lnTo>
                  <a:lnTo>
                    <a:pt x="272" y="489"/>
                  </a:lnTo>
                  <a:lnTo>
                    <a:pt x="272" y="497"/>
                  </a:lnTo>
                  <a:lnTo>
                    <a:pt x="272" y="527"/>
                  </a:lnTo>
                  <a:lnTo>
                    <a:pt x="272" y="530"/>
                  </a:lnTo>
                  <a:lnTo>
                    <a:pt x="273" y="533"/>
                  </a:lnTo>
                  <a:lnTo>
                    <a:pt x="274" y="535"/>
                  </a:lnTo>
                  <a:lnTo>
                    <a:pt x="276" y="538"/>
                  </a:lnTo>
                  <a:lnTo>
                    <a:pt x="278" y="540"/>
                  </a:lnTo>
                  <a:lnTo>
                    <a:pt x="281" y="541"/>
                  </a:lnTo>
                  <a:lnTo>
                    <a:pt x="283" y="542"/>
                  </a:lnTo>
                  <a:lnTo>
                    <a:pt x="287" y="542"/>
                  </a:lnTo>
                  <a:lnTo>
                    <a:pt x="467" y="542"/>
                  </a:lnTo>
                  <a:lnTo>
                    <a:pt x="470" y="542"/>
                  </a:lnTo>
                  <a:lnTo>
                    <a:pt x="473" y="541"/>
                  </a:lnTo>
                  <a:lnTo>
                    <a:pt x="475" y="540"/>
                  </a:lnTo>
                  <a:lnTo>
                    <a:pt x="477" y="538"/>
                  </a:lnTo>
                  <a:lnTo>
                    <a:pt x="480" y="535"/>
                  </a:lnTo>
                  <a:lnTo>
                    <a:pt x="481" y="533"/>
                  </a:lnTo>
                  <a:lnTo>
                    <a:pt x="482" y="530"/>
                  </a:lnTo>
                  <a:lnTo>
                    <a:pt x="482" y="527"/>
                  </a:lnTo>
                  <a:lnTo>
                    <a:pt x="482" y="497"/>
                  </a:lnTo>
                  <a:lnTo>
                    <a:pt x="483" y="489"/>
                  </a:lnTo>
                  <a:lnTo>
                    <a:pt x="484" y="481"/>
                  </a:lnTo>
                  <a:lnTo>
                    <a:pt x="486" y="473"/>
                  </a:lnTo>
                  <a:lnTo>
                    <a:pt x="490" y="467"/>
                  </a:lnTo>
                  <a:lnTo>
                    <a:pt x="493" y="464"/>
                  </a:lnTo>
                  <a:lnTo>
                    <a:pt x="497" y="460"/>
                  </a:lnTo>
                  <a:lnTo>
                    <a:pt x="500" y="458"/>
                  </a:lnTo>
                  <a:lnTo>
                    <a:pt x="504" y="456"/>
                  </a:lnTo>
                  <a:lnTo>
                    <a:pt x="510" y="454"/>
                  </a:lnTo>
                  <a:lnTo>
                    <a:pt x="515" y="453"/>
                  </a:lnTo>
                  <a:lnTo>
                    <a:pt x="520" y="452"/>
                  </a:lnTo>
                  <a:lnTo>
                    <a:pt x="527" y="452"/>
                  </a:lnTo>
                  <a:lnTo>
                    <a:pt x="534" y="452"/>
                  </a:lnTo>
                  <a:lnTo>
                    <a:pt x="540" y="453"/>
                  </a:lnTo>
                  <a:lnTo>
                    <a:pt x="545" y="454"/>
                  </a:lnTo>
                  <a:lnTo>
                    <a:pt x="550" y="456"/>
                  </a:lnTo>
                  <a:lnTo>
                    <a:pt x="555" y="458"/>
                  </a:lnTo>
                  <a:lnTo>
                    <a:pt x="558" y="460"/>
                  </a:lnTo>
                  <a:lnTo>
                    <a:pt x="561" y="464"/>
                  </a:lnTo>
                  <a:lnTo>
                    <a:pt x="564" y="467"/>
                  </a:lnTo>
                  <a:lnTo>
                    <a:pt x="567" y="473"/>
                  </a:lnTo>
                  <a:lnTo>
                    <a:pt x="571" y="481"/>
                  </a:lnTo>
                  <a:lnTo>
                    <a:pt x="572" y="489"/>
                  </a:lnTo>
                  <a:lnTo>
                    <a:pt x="572" y="497"/>
                  </a:lnTo>
                  <a:lnTo>
                    <a:pt x="572" y="527"/>
                  </a:lnTo>
                  <a:lnTo>
                    <a:pt x="573" y="530"/>
                  </a:lnTo>
                  <a:lnTo>
                    <a:pt x="574" y="533"/>
                  </a:lnTo>
                  <a:lnTo>
                    <a:pt x="575" y="535"/>
                  </a:lnTo>
                  <a:lnTo>
                    <a:pt x="577" y="538"/>
                  </a:lnTo>
                  <a:lnTo>
                    <a:pt x="579" y="540"/>
                  </a:lnTo>
                  <a:lnTo>
                    <a:pt x="581" y="541"/>
                  </a:lnTo>
                  <a:lnTo>
                    <a:pt x="585" y="542"/>
                  </a:lnTo>
                  <a:lnTo>
                    <a:pt x="588" y="542"/>
                  </a:lnTo>
                  <a:lnTo>
                    <a:pt x="738" y="542"/>
                  </a:lnTo>
                  <a:lnTo>
                    <a:pt x="741" y="542"/>
                  </a:lnTo>
                  <a:lnTo>
                    <a:pt x="743" y="541"/>
                  </a:lnTo>
                  <a:lnTo>
                    <a:pt x="746" y="540"/>
                  </a:lnTo>
                  <a:lnTo>
                    <a:pt x="749" y="538"/>
                  </a:lnTo>
                  <a:lnTo>
                    <a:pt x="750" y="535"/>
                  </a:lnTo>
                  <a:lnTo>
                    <a:pt x="752" y="533"/>
                  </a:lnTo>
                  <a:lnTo>
                    <a:pt x="753" y="530"/>
                  </a:lnTo>
                  <a:lnTo>
                    <a:pt x="753" y="527"/>
                  </a:lnTo>
                  <a:lnTo>
                    <a:pt x="753" y="15"/>
                  </a:lnTo>
                  <a:lnTo>
                    <a:pt x="753" y="12"/>
                  </a:lnTo>
                  <a:lnTo>
                    <a:pt x="752" y="10"/>
                  </a:lnTo>
                  <a:lnTo>
                    <a:pt x="750" y="7"/>
                  </a:lnTo>
                  <a:lnTo>
                    <a:pt x="749" y="5"/>
                  </a:lnTo>
                  <a:lnTo>
                    <a:pt x="746" y="4"/>
                  </a:lnTo>
                  <a:lnTo>
                    <a:pt x="743" y="2"/>
                  </a:lnTo>
                  <a:lnTo>
                    <a:pt x="741" y="2"/>
                  </a:lnTo>
                  <a:lnTo>
                    <a:pt x="73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nion pro bold"/>
                <a:ea typeface="+mn-ea"/>
                <a:cs typeface="+mn-cs"/>
              </a:endParaRPr>
            </a:p>
          </p:txBody>
        </p:sp>
        <p:sp>
          <p:nvSpPr>
            <p:cNvPr id="20" name="Freeform 113">
              <a:extLst>
                <a:ext uri="{FF2B5EF4-FFF2-40B4-BE49-F238E27FC236}">
                  <a16:creationId xmlns:a16="http://schemas.microsoft.com/office/drawing/2014/main" id="{A4187B12-0DE4-3101-5233-65A033FEE255}"/>
                </a:ext>
              </a:extLst>
            </p:cNvPr>
            <p:cNvSpPr>
              <a:spLocks/>
            </p:cNvSpPr>
            <p:nvPr/>
          </p:nvSpPr>
          <p:spPr bwMode="auto">
            <a:xfrm>
              <a:off x="881063" y="3128963"/>
              <a:ext cx="238125" cy="171450"/>
            </a:xfrm>
            <a:custGeom>
              <a:avLst/>
              <a:gdLst>
                <a:gd name="T0" fmla="*/ 30 w 753"/>
                <a:gd name="T1" fmla="*/ 30 h 542"/>
                <a:gd name="T2" fmla="*/ 722 w 753"/>
                <a:gd name="T3" fmla="*/ 30 h 542"/>
                <a:gd name="T4" fmla="*/ 722 w 753"/>
                <a:gd name="T5" fmla="*/ 105 h 542"/>
                <a:gd name="T6" fmla="*/ 753 w 753"/>
                <a:gd name="T7" fmla="*/ 105 h 542"/>
                <a:gd name="T8" fmla="*/ 753 w 753"/>
                <a:gd name="T9" fmla="*/ 15 h 542"/>
                <a:gd name="T10" fmla="*/ 752 w 753"/>
                <a:gd name="T11" fmla="*/ 12 h 542"/>
                <a:gd name="T12" fmla="*/ 751 w 753"/>
                <a:gd name="T13" fmla="*/ 10 h 542"/>
                <a:gd name="T14" fmla="*/ 750 w 753"/>
                <a:gd name="T15" fmla="*/ 7 h 542"/>
                <a:gd name="T16" fmla="*/ 747 w 753"/>
                <a:gd name="T17" fmla="*/ 5 h 542"/>
                <a:gd name="T18" fmla="*/ 745 w 753"/>
                <a:gd name="T19" fmla="*/ 3 h 542"/>
                <a:gd name="T20" fmla="*/ 743 w 753"/>
                <a:gd name="T21" fmla="*/ 1 h 542"/>
                <a:gd name="T22" fmla="*/ 740 w 753"/>
                <a:gd name="T23" fmla="*/ 0 h 542"/>
                <a:gd name="T24" fmla="*/ 738 w 753"/>
                <a:gd name="T25" fmla="*/ 0 h 542"/>
                <a:gd name="T26" fmla="*/ 15 w 753"/>
                <a:gd name="T27" fmla="*/ 0 h 542"/>
                <a:gd name="T28" fmla="*/ 12 w 753"/>
                <a:gd name="T29" fmla="*/ 0 h 542"/>
                <a:gd name="T30" fmla="*/ 10 w 753"/>
                <a:gd name="T31" fmla="*/ 1 h 542"/>
                <a:gd name="T32" fmla="*/ 7 w 753"/>
                <a:gd name="T33" fmla="*/ 3 h 542"/>
                <a:gd name="T34" fmla="*/ 4 w 753"/>
                <a:gd name="T35" fmla="*/ 5 h 542"/>
                <a:gd name="T36" fmla="*/ 3 w 753"/>
                <a:gd name="T37" fmla="*/ 7 h 542"/>
                <a:gd name="T38" fmla="*/ 1 w 753"/>
                <a:gd name="T39" fmla="*/ 10 h 542"/>
                <a:gd name="T40" fmla="*/ 0 w 753"/>
                <a:gd name="T41" fmla="*/ 12 h 542"/>
                <a:gd name="T42" fmla="*/ 0 w 753"/>
                <a:gd name="T43" fmla="*/ 15 h 542"/>
                <a:gd name="T44" fmla="*/ 0 w 753"/>
                <a:gd name="T45" fmla="*/ 527 h 542"/>
                <a:gd name="T46" fmla="*/ 0 w 753"/>
                <a:gd name="T47" fmla="*/ 530 h 542"/>
                <a:gd name="T48" fmla="*/ 1 w 753"/>
                <a:gd name="T49" fmla="*/ 532 h 542"/>
                <a:gd name="T50" fmla="*/ 3 w 753"/>
                <a:gd name="T51" fmla="*/ 535 h 542"/>
                <a:gd name="T52" fmla="*/ 4 w 753"/>
                <a:gd name="T53" fmla="*/ 538 h 542"/>
                <a:gd name="T54" fmla="*/ 7 w 753"/>
                <a:gd name="T55" fmla="*/ 540 h 542"/>
                <a:gd name="T56" fmla="*/ 10 w 753"/>
                <a:gd name="T57" fmla="*/ 541 h 542"/>
                <a:gd name="T58" fmla="*/ 12 w 753"/>
                <a:gd name="T59" fmla="*/ 542 h 542"/>
                <a:gd name="T60" fmla="*/ 15 w 753"/>
                <a:gd name="T61" fmla="*/ 542 h 542"/>
                <a:gd name="T62" fmla="*/ 105 w 753"/>
                <a:gd name="T63" fmla="*/ 542 h 542"/>
                <a:gd name="T64" fmla="*/ 105 w 753"/>
                <a:gd name="T65" fmla="*/ 512 h 542"/>
                <a:gd name="T66" fmla="*/ 30 w 753"/>
                <a:gd name="T67" fmla="*/ 512 h 542"/>
                <a:gd name="T68" fmla="*/ 30 w 753"/>
                <a:gd name="T69" fmla="*/ 3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53" h="542">
                  <a:moveTo>
                    <a:pt x="30" y="30"/>
                  </a:moveTo>
                  <a:lnTo>
                    <a:pt x="722" y="30"/>
                  </a:lnTo>
                  <a:lnTo>
                    <a:pt x="722" y="105"/>
                  </a:lnTo>
                  <a:lnTo>
                    <a:pt x="753" y="105"/>
                  </a:lnTo>
                  <a:lnTo>
                    <a:pt x="753" y="15"/>
                  </a:lnTo>
                  <a:lnTo>
                    <a:pt x="752" y="12"/>
                  </a:lnTo>
                  <a:lnTo>
                    <a:pt x="751" y="10"/>
                  </a:lnTo>
                  <a:lnTo>
                    <a:pt x="750" y="7"/>
                  </a:lnTo>
                  <a:lnTo>
                    <a:pt x="747" y="5"/>
                  </a:lnTo>
                  <a:lnTo>
                    <a:pt x="745" y="3"/>
                  </a:lnTo>
                  <a:lnTo>
                    <a:pt x="743" y="1"/>
                  </a:lnTo>
                  <a:lnTo>
                    <a:pt x="740" y="0"/>
                  </a:lnTo>
                  <a:lnTo>
                    <a:pt x="738" y="0"/>
                  </a:lnTo>
                  <a:lnTo>
                    <a:pt x="15" y="0"/>
                  </a:lnTo>
                  <a:lnTo>
                    <a:pt x="12" y="0"/>
                  </a:lnTo>
                  <a:lnTo>
                    <a:pt x="10" y="1"/>
                  </a:lnTo>
                  <a:lnTo>
                    <a:pt x="7" y="3"/>
                  </a:lnTo>
                  <a:lnTo>
                    <a:pt x="4" y="5"/>
                  </a:lnTo>
                  <a:lnTo>
                    <a:pt x="3" y="7"/>
                  </a:lnTo>
                  <a:lnTo>
                    <a:pt x="1" y="10"/>
                  </a:lnTo>
                  <a:lnTo>
                    <a:pt x="0" y="12"/>
                  </a:lnTo>
                  <a:lnTo>
                    <a:pt x="0" y="15"/>
                  </a:lnTo>
                  <a:lnTo>
                    <a:pt x="0" y="527"/>
                  </a:lnTo>
                  <a:lnTo>
                    <a:pt x="0" y="530"/>
                  </a:lnTo>
                  <a:lnTo>
                    <a:pt x="1" y="532"/>
                  </a:lnTo>
                  <a:lnTo>
                    <a:pt x="3" y="535"/>
                  </a:lnTo>
                  <a:lnTo>
                    <a:pt x="4" y="538"/>
                  </a:lnTo>
                  <a:lnTo>
                    <a:pt x="7" y="540"/>
                  </a:lnTo>
                  <a:lnTo>
                    <a:pt x="10" y="541"/>
                  </a:lnTo>
                  <a:lnTo>
                    <a:pt x="12" y="542"/>
                  </a:lnTo>
                  <a:lnTo>
                    <a:pt x="15" y="542"/>
                  </a:lnTo>
                  <a:lnTo>
                    <a:pt x="105" y="542"/>
                  </a:lnTo>
                  <a:lnTo>
                    <a:pt x="105" y="512"/>
                  </a:lnTo>
                  <a:lnTo>
                    <a:pt x="30" y="512"/>
                  </a:lnTo>
                  <a:lnTo>
                    <a:pt x="3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nion pro bold"/>
                <a:ea typeface="+mn-ea"/>
                <a:cs typeface="+mn-cs"/>
              </a:endParaRPr>
            </a:p>
          </p:txBody>
        </p:sp>
        <p:sp>
          <p:nvSpPr>
            <p:cNvPr id="21" name="Freeform 114">
              <a:extLst>
                <a:ext uri="{FF2B5EF4-FFF2-40B4-BE49-F238E27FC236}">
                  <a16:creationId xmlns:a16="http://schemas.microsoft.com/office/drawing/2014/main" id="{2E219243-CB69-C8A7-B9B9-7B282898999E}"/>
                </a:ext>
              </a:extLst>
            </p:cNvPr>
            <p:cNvSpPr>
              <a:spLocks noEditPoints="1"/>
            </p:cNvSpPr>
            <p:nvPr/>
          </p:nvSpPr>
          <p:spPr bwMode="auto">
            <a:xfrm>
              <a:off x="966788" y="3211513"/>
              <a:ext cx="76200" cy="79375"/>
            </a:xfrm>
            <a:custGeom>
              <a:avLst/>
              <a:gdLst>
                <a:gd name="T0" fmla="*/ 37 w 241"/>
                <a:gd name="T1" fmla="*/ 195 h 250"/>
                <a:gd name="T2" fmla="*/ 47 w 241"/>
                <a:gd name="T3" fmla="*/ 177 h 250"/>
                <a:gd name="T4" fmla="*/ 63 w 241"/>
                <a:gd name="T5" fmla="*/ 160 h 250"/>
                <a:gd name="T6" fmla="*/ 87 w 241"/>
                <a:gd name="T7" fmla="*/ 149 h 250"/>
                <a:gd name="T8" fmla="*/ 120 w 241"/>
                <a:gd name="T9" fmla="*/ 145 h 250"/>
                <a:gd name="T10" fmla="*/ 154 w 241"/>
                <a:gd name="T11" fmla="*/ 149 h 250"/>
                <a:gd name="T12" fmla="*/ 178 w 241"/>
                <a:gd name="T13" fmla="*/ 160 h 250"/>
                <a:gd name="T14" fmla="*/ 194 w 241"/>
                <a:gd name="T15" fmla="*/ 177 h 250"/>
                <a:gd name="T16" fmla="*/ 204 w 241"/>
                <a:gd name="T17" fmla="*/ 195 h 250"/>
                <a:gd name="T18" fmla="*/ 31 w 241"/>
                <a:gd name="T19" fmla="*/ 220 h 250"/>
                <a:gd name="T20" fmla="*/ 82 w 241"/>
                <a:gd name="T21" fmla="*/ 56 h 250"/>
                <a:gd name="T22" fmla="*/ 97 w 241"/>
                <a:gd name="T23" fmla="*/ 38 h 250"/>
                <a:gd name="T24" fmla="*/ 120 w 241"/>
                <a:gd name="T25" fmla="*/ 31 h 250"/>
                <a:gd name="T26" fmla="*/ 144 w 241"/>
                <a:gd name="T27" fmla="*/ 38 h 250"/>
                <a:gd name="T28" fmla="*/ 159 w 241"/>
                <a:gd name="T29" fmla="*/ 56 h 250"/>
                <a:gd name="T30" fmla="*/ 161 w 241"/>
                <a:gd name="T31" fmla="*/ 81 h 250"/>
                <a:gd name="T32" fmla="*/ 149 w 241"/>
                <a:gd name="T33" fmla="*/ 102 h 250"/>
                <a:gd name="T34" fmla="*/ 129 w 241"/>
                <a:gd name="T35" fmla="*/ 114 h 250"/>
                <a:gd name="T36" fmla="*/ 104 w 241"/>
                <a:gd name="T37" fmla="*/ 111 h 250"/>
                <a:gd name="T38" fmla="*/ 86 w 241"/>
                <a:gd name="T39" fmla="*/ 95 h 250"/>
                <a:gd name="T40" fmla="*/ 79 w 241"/>
                <a:gd name="T41" fmla="*/ 73 h 250"/>
                <a:gd name="T42" fmla="*/ 237 w 241"/>
                <a:gd name="T43" fmla="*/ 200 h 250"/>
                <a:gd name="T44" fmla="*/ 229 w 241"/>
                <a:gd name="T45" fmla="*/ 177 h 250"/>
                <a:gd name="T46" fmla="*/ 215 w 241"/>
                <a:gd name="T47" fmla="*/ 154 h 250"/>
                <a:gd name="T48" fmla="*/ 197 w 241"/>
                <a:gd name="T49" fmla="*/ 136 h 250"/>
                <a:gd name="T50" fmla="*/ 172 w 241"/>
                <a:gd name="T51" fmla="*/ 123 h 250"/>
                <a:gd name="T52" fmla="*/ 184 w 241"/>
                <a:gd name="T53" fmla="*/ 106 h 250"/>
                <a:gd name="T54" fmla="*/ 191 w 241"/>
                <a:gd name="T55" fmla="*/ 87 h 250"/>
                <a:gd name="T56" fmla="*/ 192 w 241"/>
                <a:gd name="T57" fmla="*/ 65 h 250"/>
                <a:gd name="T58" fmla="*/ 187 w 241"/>
                <a:gd name="T59" fmla="*/ 45 h 250"/>
                <a:gd name="T60" fmla="*/ 176 w 241"/>
                <a:gd name="T61" fmla="*/ 27 h 250"/>
                <a:gd name="T62" fmla="*/ 160 w 241"/>
                <a:gd name="T63" fmla="*/ 13 h 250"/>
                <a:gd name="T64" fmla="*/ 142 w 241"/>
                <a:gd name="T65" fmla="*/ 4 h 250"/>
                <a:gd name="T66" fmla="*/ 120 w 241"/>
                <a:gd name="T67" fmla="*/ 0 h 250"/>
                <a:gd name="T68" fmla="*/ 99 w 241"/>
                <a:gd name="T69" fmla="*/ 4 h 250"/>
                <a:gd name="T70" fmla="*/ 80 w 241"/>
                <a:gd name="T71" fmla="*/ 13 h 250"/>
                <a:gd name="T72" fmla="*/ 65 w 241"/>
                <a:gd name="T73" fmla="*/ 27 h 250"/>
                <a:gd name="T74" fmla="*/ 54 w 241"/>
                <a:gd name="T75" fmla="*/ 45 h 250"/>
                <a:gd name="T76" fmla="*/ 49 w 241"/>
                <a:gd name="T77" fmla="*/ 65 h 250"/>
                <a:gd name="T78" fmla="*/ 50 w 241"/>
                <a:gd name="T79" fmla="*/ 87 h 250"/>
                <a:gd name="T80" fmla="*/ 57 w 241"/>
                <a:gd name="T81" fmla="*/ 106 h 250"/>
                <a:gd name="T82" fmla="*/ 69 w 241"/>
                <a:gd name="T83" fmla="*/ 123 h 250"/>
                <a:gd name="T84" fmla="*/ 44 w 241"/>
                <a:gd name="T85" fmla="*/ 136 h 250"/>
                <a:gd name="T86" fmla="*/ 25 w 241"/>
                <a:gd name="T87" fmla="*/ 154 h 250"/>
                <a:gd name="T88" fmla="*/ 12 w 241"/>
                <a:gd name="T89" fmla="*/ 177 h 250"/>
                <a:gd name="T90" fmla="*/ 4 w 241"/>
                <a:gd name="T91" fmla="*/ 200 h 250"/>
                <a:gd name="T92" fmla="*/ 0 w 241"/>
                <a:gd name="T93"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41" h="250">
                  <a:moveTo>
                    <a:pt x="31" y="220"/>
                  </a:moveTo>
                  <a:lnTo>
                    <a:pt x="34" y="208"/>
                  </a:lnTo>
                  <a:lnTo>
                    <a:pt x="37" y="195"/>
                  </a:lnTo>
                  <a:lnTo>
                    <a:pt x="40" y="189"/>
                  </a:lnTo>
                  <a:lnTo>
                    <a:pt x="43" y="182"/>
                  </a:lnTo>
                  <a:lnTo>
                    <a:pt x="47" y="177"/>
                  </a:lnTo>
                  <a:lnTo>
                    <a:pt x="51" y="170"/>
                  </a:lnTo>
                  <a:lnTo>
                    <a:pt x="57" y="165"/>
                  </a:lnTo>
                  <a:lnTo>
                    <a:pt x="63" y="160"/>
                  </a:lnTo>
                  <a:lnTo>
                    <a:pt x="70" y="155"/>
                  </a:lnTo>
                  <a:lnTo>
                    <a:pt x="78" y="152"/>
                  </a:lnTo>
                  <a:lnTo>
                    <a:pt x="87" y="149"/>
                  </a:lnTo>
                  <a:lnTo>
                    <a:pt x="97" y="147"/>
                  </a:lnTo>
                  <a:lnTo>
                    <a:pt x="108" y="145"/>
                  </a:lnTo>
                  <a:lnTo>
                    <a:pt x="120" y="145"/>
                  </a:lnTo>
                  <a:lnTo>
                    <a:pt x="132" y="145"/>
                  </a:lnTo>
                  <a:lnTo>
                    <a:pt x="144" y="147"/>
                  </a:lnTo>
                  <a:lnTo>
                    <a:pt x="154" y="149"/>
                  </a:lnTo>
                  <a:lnTo>
                    <a:pt x="162" y="152"/>
                  </a:lnTo>
                  <a:lnTo>
                    <a:pt x="171" y="155"/>
                  </a:lnTo>
                  <a:lnTo>
                    <a:pt x="178" y="160"/>
                  </a:lnTo>
                  <a:lnTo>
                    <a:pt x="184" y="165"/>
                  </a:lnTo>
                  <a:lnTo>
                    <a:pt x="189" y="170"/>
                  </a:lnTo>
                  <a:lnTo>
                    <a:pt x="194" y="177"/>
                  </a:lnTo>
                  <a:lnTo>
                    <a:pt x="198" y="182"/>
                  </a:lnTo>
                  <a:lnTo>
                    <a:pt x="201" y="189"/>
                  </a:lnTo>
                  <a:lnTo>
                    <a:pt x="204" y="195"/>
                  </a:lnTo>
                  <a:lnTo>
                    <a:pt x="207" y="208"/>
                  </a:lnTo>
                  <a:lnTo>
                    <a:pt x="209" y="220"/>
                  </a:lnTo>
                  <a:lnTo>
                    <a:pt x="31" y="220"/>
                  </a:lnTo>
                  <a:close/>
                  <a:moveTo>
                    <a:pt x="79" y="73"/>
                  </a:moveTo>
                  <a:lnTo>
                    <a:pt x="80" y="64"/>
                  </a:lnTo>
                  <a:lnTo>
                    <a:pt x="82" y="56"/>
                  </a:lnTo>
                  <a:lnTo>
                    <a:pt x="86" y="49"/>
                  </a:lnTo>
                  <a:lnTo>
                    <a:pt x="90" y="43"/>
                  </a:lnTo>
                  <a:lnTo>
                    <a:pt x="97" y="38"/>
                  </a:lnTo>
                  <a:lnTo>
                    <a:pt x="104" y="34"/>
                  </a:lnTo>
                  <a:lnTo>
                    <a:pt x="112" y="31"/>
                  </a:lnTo>
                  <a:lnTo>
                    <a:pt x="120" y="31"/>
                  </a:lnTo>
                  <a:lnTo>
                    <a:pt x="129" y="31"/>
                  </a:lnTo>
                  <a:lnTo>
                    <a:pt x="137" y="34"/>
                  </a:lnTo>
                  <a:lnTo>
                    <a:pt x="144" y="38"/>
                  </a:lnTo>
                  <a:lnTo>
                    <a:pt x="149" y="43"/>
                  </a:lnTo>
                  <a:lnTo>
                    <a:pt x="155" y="49"/>
                  </a:lnTo>
                  <a:lnTo>
                    <a:pt x="159" y="56"/>
                  </a:lnTo>
                  <a:lnTo>
                    <a:pt x="161" y="64"/>
                  </a:lnTo>
                  <a:lnTo>
                    <a:pt x="162" y="73"/>
                  </a:lnTo>
                  <a:lnTo>
                    <a:pt x="161" y="81"/>
                  </a:lnTo>
                  <a:lnTo>
                    <a:pt x="159" y="89"/>
                  </a:lnTo>
                  <a:lnTo>
                    <a:pt x="155" y="95"/>
                  </a:lnTo>
                  <a:lnTo>
                    <a:pt x="149" y="102"/>
                  </a:lnTo>
                  <a:lnTo>
                    <a:pt x="144" y="107"/>
                  </a:lnTo>
                  <a:lnTo>
                    <a:pt x="137" y="111"/>
                  </a:lnTo>
                  <a:lnTo>
                    <a:pt x="129" y="114"/>
                  </a:lnTo>
                  <a:lnTo>
                    <a:pt x="120" y="115"/>
                  </a:lnTo>
                  <a:lnTo>
                    <a:pt x="112" y="114"/>
                  </a:lnTo>
                  <a:lnTo>
                    <a:pt x="104" y="111"/>
                  </a:lnTo>
                  <a:lnTo>
                    <a:pt x="97" y="107"/>
                  </a:lnTo>
                  <a:lnTo>
                    <a:pt x="90" y="102"/>
                  </a:lnTo>
                  <a:lnTo>
                    <a:pt x="86" y="95"/>
                  </a:lnTo>
                  <a:lnTo>
                    <a:pt x="82" y="89"/>
                  </a:lnTo>
                  <a:lnTo>
                    <a:pt x="80" y="81"/>
                  </a:lnTo>
                  <a:lnTo>
                    <a:pt x="79" y="73"/>
                  </a:lnTo>
                  <a:close/>
                  <a:moveTo>
                    <a:pt x="241" y="235"/>
                  </a:moveTo>
                  <a:lnTo>
                    <a:pt x="240" y="218"/>
                  </a:lnTo>
                  <a:lnTo>
                    <a:pt x="237" y="200"/>
                  </a:lnTo>
                  <a:lnTo>
                    <a:pt x="235" y="193"/>
                  </a:lnTo>
                  <a:lnTo>
                    <a:pt x="232" y="184"/>
                  </a:lnTo>
                  <a:lnTo>
                    <a:pt x="229" y="177"/>
                  </a:lnTo>
                  <a:lnTo>
                    <a:pt x="224" y="169"/>
                  </a:lnTo>
                  <a:lnTo>
                    <a:pt x="220" y="162"/>
                  </a:lnTo>
                  <a:lnTo>
                    <a:pt x="215" y="154"/>
                  </a:lnTo>
                  <a:lnTo>
                    <a:pt x="209" y="148"/>
                  </a:lnTo>
                  <a:lnTo>
                    <a:pt x="203" y="143"/>
                  </a:lnTo>
                  <a:lnTo>
                    <a:pt x="197" y="136"/>
                  </a:lnTo>
                  <a:lnTo>
                    <a:pt x="189" y="132"/>
                  </a:lnTo>
                  <a:lnTo>
                    <a:pt x="181" y="126"/>
                  </a:lnTo>
                  <a:lnTo>
                    <a:pt x="172" y="123"/>
                  </a:lnTo>
                  <a:lnTo>
                    <a:pt x="176" y="118"/>
                  </a:lnTo>
                  <a:lnTo>
                    <a:pt x="181" y="113"/>
                  </a:lnTo>
                  <a:lnTo>
                    <a:pt x="184" y="106"/>
                  </a:lnTo>
                  <a:lnTo>
                    <a:pt x="187" y="101"/>
                  </a:lnTo>
                  <a:lnTo>
                    <a:pt x="189" y="93"/>
                  </a:lnTo>
                  <a:lnTo>
                    <a:pt x="191" y="87"/>
                  </a:lnTo>
                  <a:lnTo>
                    <a:pt x="192" y="79"/>
                  </a:lnTo>
                  <a:lnTo>
                    <a:pt x="192" y="73"/>
                  </a:lnTo>
                  <a:lnTo>
                    <a:pt x="192" y="65"/>
                  </a:lnTo>
                  <a:lnTo>
                    <a:pt x="191" y="58"/>
                  </a:lnTo>
                  <a:lnTo>
                    <a:pt x="189" y="51"/>
                  </a:lnTo>
                  <a:lnTo>
                    <a:pt x="187" y="45"/>
                  </a:lnTo>
                  <a:lnTo>
                    <a:pt x="184" y="39"/>
                  </a:lnTo>
                  <a:lnTo>
                    <a:pt x="181" y="32"/>
                  </a:lnTo>
                  <a:lnTo>
                    <a:pt x="176" y="27"/>
                  </a:lnTo>
                  <a:lnTo>
                    <a:pt x="171" y="21"/>
                  </a:lnTo>
                  <a:lnTo>
                    <a:pt x="167" y="17"/>
                  </a:lnTo>
                  <a:lnTo>
                    <a:pt x="160" y="13"/>
                  </a:lnTo>
                  <a:lnTo>
                    <a:pt x="155" y="10"/>
                  </a:lnTo>
                  <a:lnTo>
                    <a:pt x="148" y="6"/>
                  </a:lnTo>
                  <a:lnTo>
                    <a:pt x="142" y="4"/>
                  </a:lnTo>
                  <a:lnTo>
                    <a:pt x="134" y="2"/>
                  </a:lnTo>
                  <a:lnTo>
                    <a:pt x="128" y="1"/>
                  </a:lnTo>
                  <a:lnTo>
                    <a:pt x="120" y="0"/>
                  </a:lnTo>
                  <a:lnTo>
                    <a:pt x="113" y="1"/>
                  </a:lnTo>
                  <a:lnTo>
                    <a:pt x="105" y="2"/>
                  </a:lnTo>
                  <a:lnTo>
                    <a:pt x="99" y="4"/>
                  </a:lnTo>
                  <a:lnTo>
                    <a:pt x="93" y="6"/>
                  </a:lnTo>
                  <a:lnTo>
                    <a:pt x="86" y="10"/>
                  </a:lnTo>
                  <a:lnTo>
                    <a:pt x="80" y="13"/>
                  </a:lnTo>
                  <a:lnTo>
                    <a:pt x="74" y="17"/>
                  </a:lnTo>
                  <a:lnTo>
                    <a:pt x="69" y="21"/>
                  </a:lnTo>
                  <a:lnTo>
                    <a:pt x="65" y="27"/>
                  </a:lnTo>
                  <a:lnTo>
                    <a:pt x="60" y="32"/>
                  </a:lnTo>
                  <a:lnTo>
                    <a:pt x="57" y="39"/>
                  </a:lnTo>
                  <a:lnTo>
                    <a:pt x="54" y="45"/>
                  </a:lnTo>
                  <a:lnTo>
                    <a:pt x="52" y="51"/>
                  </a:lnTo>
                  <a:lnTo>
                    <a:pt x="50" y="58"/>
                  </a:lnTo>
                  <a:lnTo>
                    <a:pt x="49" y="65"/>
                  </a:lnTo>
                  <a:lnTo>
                    <a:pt x="49" y="73"/>
                  </a:lnTo>
                  <a:lnTo>
                    <a:pt x="49" y="79"/>
                  </a:lnTo>
                  <a:lnTo>
                    <a:pt x="50" y="87"/>
                  </a:lnTo>
                  <a:lnTo>
                    <a:pt x="52" y="93"/>
                  </a:lnTo>
                  <a:lnTo>
                    <a:pt x="54" y="101"/>
                  </a:lnTo>
                  <a:lnTo>
                    <a:pt x="57" y="106"/>
                  </a:lnTo>
                  <a:lnTo>
                    <a:pt x="60" y="113"/>
                  </a:lnTo>
                  <a:lnTo>
                    <a:pt x="65" y="118"/>
                  </a:lnTo>
                  <a:lnTo>
                    <a:pt x="69" y="123"/>
                  </a:lnTo>
                  <a:lnTo>
                    <a:pt x="60" y="126"/>
                  </a:lnTo>
                  <a:lnTo>
                    <a:pt x="52" y="132"/>
                  </a:lnTo>
                  <a:lnTo>
                    <a:pt x="44" y="136"/>
                  </a:lnTo>
                  <a:lnTo>
                    <a:pt x="37" y="143"/>
                  </a:lnTo>
                  <a:lnTo>
                    <a:pt x="31" y="148"/>
                  </a:lnTo>
                  <a:lnTo>
                    <a:pt x="25" y="154"/>
                  </a:lnTo>
                  <a:lnTo>
                    <a:pt x="21" y="162"/>
                  </a:lnTo>
                  <a:lnTo>
                    <a:pt x="15" y="169"/>
                  </a:lnTo>
                  <a:lnTo>
                    <a:pt x="12" y="177"/>
                  </a:lnTo>
                  <a:lnTo>
                    <a:pt x="9" y="184"/>
                  </a:lnTo>
                  <a:lnTo>
                    <a:pt x="6" y="193"/>
                  </a:lnTo>
                  <a:lnTo>
                    <a:pt x="4" y="200"/>
                  </a:lnTo>
                  <a:lnTo>
                    <a:pt x="1" y="218"/>
                  </a:lnTo>
                  <a:lnTo>
                    <a:pt x="0" y="235"/>
                  </a:lnTo>
                  <a:lnTo>
                    <a:pt x="0" y="250"/>
                  </a:lnTo>
                  <a:lnTo>
                    <a:pt x="241" y="250"/>
                  </a:lnTo>
                  <a:lnTo>
                    <a:pt x="241" y="2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nion pro bold"/>
                <a:ea typeface="+mn-ea"/>
                <a:cs typeface="+mn-cs"/>
              </a:endParaRPr>
            </a:p>
          </p:txBody>
        </p:sp>
        <p:sp>
          <p:nvSpPr>
            <p:cNvPr id="22" name="Rectangle 115">
              <a:extLst>
                <a:ext uri="{FF2B5EF4-FFF2-40B4-BE49-F238E27FC236}">
                  <a16:creationId xmlns:a16="http://schemas.microsoft.com/office/drawing/2014/main" id="{820A7473-A54E-E5D6-8CA1-77BE84E571E5}"/>
                </a:ext>
              </a:extLst>
            </p:cNvPr>
            <p:cNvSpPr>
              <a:spLocks noChangeArrowheads="1"/>
            </p:cNvSpPr>
            <p:nvPr/>
          </p:nvSpPr>
          <p:spPr bwMode="auto">
            <a:xfrm>
              <a:off x="1073150" y="3271838"/>
              <a:ext cx="55563"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nion pro bold"/>
                <a:ea typeface="+mn-ea"/>
                <a:cs typeface="+mn-cs"/>
              </a:endParaRPr>
            </a:p>
          </p:txBody>
        </p:sp>
        <p:sp>
          <p:nvSpPr>
            <p:cNvPr id="23" name="Rectangle 116">
              <a:extLst>
                <a:ext uri="{FF2B5EF4-FFF2-40B4-BE49-F238E27FC236}">
                  <a16:creationId xmlns:a16="http://schemas.microsoft.com/office/drawing/2014/main" id="{947BED0B-2DF1-301B-1724-D581662EA6A3}"/>
                </a:ext>
              </a:extLst>
            </p:cNvPr>
            <p:cNvSpPr>
              <a:spLocks noChangeArrowheads="1"/>
            </p:cNvSpPr>
            <p:nvPr/>
          </p:nvSpPr>
          <p:spPr bwMode="auto">
            <a:xfrm>
              <a:off x="1071563" y="3243263"/>
              <a:ext cx="57150"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nion pro bold"/>
                <a:ea typeface="+mn-ea"/>
                <a:cs typeface="+mn-cs"/>
              </a:endParaRPr>
            </a:p>
          </p:txBody>
        </p:sp>
        <p:sp>
          <p:nvSpPr>
            <p:cNvPr id="24" name="Rectangle 117">
              <a:extLst>
                <a:ext uri="{FF2B5EF4-FFF2-40B4-BE49-F238E27FC236}">
                  <a16:creationId xmlns:a16="http://schemas.microsoft.com/office/drawing/2014/main" id="{31B763B0-275A-6B05-D5CA-EC74C07EDD11}"/>
                </a:ext>
              </a:extLst>
            </p:cNvPr>
            <p:cNvSpPr>
              <a:spLocks noChangeArrowheads="1"/>
            </p:cNvSpPr>
            <p:nvPr/>
          </p:nvSpPr>
          <p:spPr bwMode="auto">
            <a:xfrm>
              <a:off x="1073150" y="3214688"/>
              <a:ext cx="2698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nion pro bold"/>
                <a:ea typeface="+mn-ea"/>
                <a:cs typeface="+mn-cs"/>
              </a:endParaRPr>
            </a:p>
          </p:txBody>
        </p:sp>
      </p:grpSp>
    </p:spTree>
    <p:extLst>
      <p:ext uri="{BB962C8B-B14F-4D97-AF65-F5344CB8AC3E}">
        <p14:creationId xmlns:p14="http://schemas.microsoft.com/office/powerpoint/2010/main" val="3655814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B3D4351-8F56-05EE-4429-DC0E76C64791}"/>
              </a:ext>
            </a:extLst>
          </p:cNvPr>
          <p:cNvSpPr>
            <a:spLocks noGrp="1"/>
          </p:cNvSpPr>
          <p:nvPr>
            <p:ph type="sldNum" sz="quarter" idx="12"/>
          </p:nvPr>
        </p:nvSpPr>
        <p:spPr/>
        <p:txBody>
          <a:bodyPr/>
          <a:lstStyle/>
          <a:p>
            <a:fld id="{547B76BF-2593-4CC7-83CC-6317F015A1F0}" type="slidenum">
              <a:rPr lang="en-US" smtClean="0"/>
              <a:t>2</a:t>
            </a:fld>
            <a:endParaRPr lang="en-US"/>
          </a:p>
        </p:txBody>
      </p:sp>
      <p:sp>
        <p:nvSpPr>
          <p:cNvPr id="9" name="Rectangle: Single Corner Rounded 8">
            <a:extLst>
              <a:ext uri="{FF2B5EF4-FFF2-40B4-BE49-F238E27FC236}">
                <a16:creationId xmlns:a16="http://schemas.microsoft.com/office/drawing/2014/main" id="{6D4B5E7A-1246-0ABE-9C7C-A95CCD02B5E5}"/>
              </a:ext>
            </a:extLst>
          </p:cNvPr>
          <p:cNvSpPr/>
          <p:nvPr/>
        </p:nvSpPr>
        <p:spPr>
          <a:xfrm flipV="1">
            <a:off x="-21643" y="1301814"/>
            <a:ext cx="11770731" cy="3929942"/>
          </a:xfrm>
          <a:prstGeom prst="round1Rect">
            <a:avLst>
              <a:gd name="adj" fmla="val 0"/>
            </a:avLst>
          </a:prstGeom>
          <a:gradFill>
            <a:gsLst>
              <a:gs pos="100000">
                <a:schemeClr val="accent1"/>
              </a:gs>
              <a:gs pos="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758BA91D-5F97-57AE-DE4A-23127486DD69}"/>
              </a:ext>
            </a:extLst>
          </p:cNvPr>
          <p:cNvSpPr/>
          <p:nvPr/>
        </p:nvSpPr>
        <p:spPr>
          <a:xfrm rot="10800000" flipV="1">
            <a:off x="3855495" y="476249"/>
            <a:ext cx="7893587" cy="5542585"/>
          </a:xfrm>
          <a:prstGeom prst="roundRect">
            <a:avLst>
              <a:gd name="adj" fmla="val 3343"/>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E427B99-1B29-BFD0-98C9-2F1A392294EC}"/>
              </a:ext>
            </a:extLst>
          </p:cNvPr>
          <p:cNvSpPr/>
          <p:nvPr/>
        </p:nvSpPr>
        <p:spPr>
          <a:xfrm rot="5400000">
            <a:off x="8904424" y="3174162"/>
            <a:ext cx="5542575" cy="146752"/>
          </a:xfrm>
          <a:custGeom>
            <a:avLst/>
            <a:gdLst>
              <a:gd name="connsiteX0" fmla="*/ 85218 w 2594237"/>
              <a:gd name="connsiteY0" fmla="*/ 0 h 78835"/>
              <a:gd name="connsiteX1" fmla="*/ 2509019 w 2594237"/>
              <a:gd name="connsiteY1" fmla="*/ 0 h 78835"/>
              <a:gd name="connsiteX2" fmla="*/ 2589028 w 2594237"/>
              <a:gd name="connsiteY2" fmla="*/ 53034 h 78835"/>
              <a:gd name="connsiteX3" fmla="*/ 2594237 w 2594237"/>
              <a:gd name="connsiteY3" fmla="*/ 78835 h 78835"/>
              <a:gd name="connsiteX4" fmla="*/ 0 w 2594237"/>
              <a:gd name="connsiteY4" fmla="*/ 78835 h 78835"/>
              <a:gd name="connsiteX5" fmla="*/ 5209 w 2594237"/>
              <a:gd name="connsiteY5" fmla="*/ 53034 h 78835"/>
              <a:gd name="connsiteX6" fmla="*/ 85218 w 2594237"/>
              <a:gd name="connsiteY6" fmla="*/ 0 h 78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94237" h="78835">
                <a:moveTo>
                  <a:pt x="85218" y="0"/>
                </a:moveTo>
                <a:lnTo>
                  <a:pt x="2509019" y="0"/>
                </a:lnTo>
                <a:cubicBezTo>
                  <a:pt x="2544987" y="0"/>
                  <a:pt x="2575846" y="21868"/>
                  <a:pt x="2589028" y="53034"/>
                </a:cubicBezTo>
                <a:lnTo>
                  <a:pt x="2594237" y="78835"/>
                </a:lnTo>
                <a:lnTo>
                  <a:pt x="0" y="78835"/>
                </a:lnTo>
                <a:lnTo>
                  <a:pt x="5209" y="53034"/>
                </a:lnTo>
                <a:cubicBezTo>
                  <a:pt x="18391" y="21868"/>
                  <a:pt x="49250" y="0"/>
                  <a:pt x="8521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Title 1">
            <a:extLst>
              <a:ext uri="{FF2B5EF4-FFF2-40B4-BE49-F238E27FC236}">
                <a16:creationId xmlns:a16="http://schemas.microsoft.com/office/drawing/2014/main" id="{D0DEC645-481C-EACC-9B6E-CD61B5AB2C53}"/>
              </a:ext>
            </a:extLst>
          </p:cNvPr>
          <p:cNvSpPr txBox="1">
            <a:spLocks/>
          </p:cNvSpPr>
          <p:nvPr/>
        </p:nvSpPr>
        <p:spPr>
          <a:xfrm>
            <a:off x="442912" y="3481436"/>
            <a:ext cx="3110515" cy="553998"/>
          </a:xfrm>
          <a:prstGeom prst="rect">
            <a:avLst/>
          </a:prstGeom>
        </p:spPr>
        <p:txBody>
          <a:bodyPr lIns="0" tIns="0" rIns="0" bIns="0" anchor="ctr" anchorCtr="0">
            <a:spAutoFit/>
          </a:bodyPr>
          <a:lstStyle>
            <a:lvl1pPr algn="l" defTabSz="914400" rtl="0" eaLnBrk="1" latinLnBrk="0" hangingPunct="1">
              <a:lnSpc>
                <a:spcPct val="90000"/>
              </a:lnSpc>
              <a:spcBef>
                <a:spcPct val="0"/>
              </a:spcBef>
              <a:buNone/>
              <a:defRPr sz="3600" kern="1200">
                <a:solidFill>
                  <a:schemeClr val="bg1"/>
                </a:solidFill>
                <a:latin typeface="+mj-lt"/>
                <a:ea typeface="+mj-ea"/>
                <a:cs typeface="+mj-cs"/>
              </a:defRPr>
            </a:lvl1pPr>
          </a:lstStyle>
          <a:p>
            <a:r>
              <a:rPr lang="en-US" sz="4000" dirty="0">
                <a:latin typeface="Rubik" pitchFamily="2" charset="-79"/>
                <a:cs typeface="Rubik" pitchFamily="2" charset="-79"/>
              </a:rPr>
              <a:t>Disclaimers</a:t>
            </a:r>
          </a:p>
        </p:txBody>
      </p:sp>
      <p:sp>
        <p:nvSpPr>
          <p:cNvPr id="41" name="Oval 40">
            <a:extLst>
              <a:ext uri="{FF2B5EF4-FFF2-40B4-BE49-F238E27FC236}">
                <a16:creationId xmlns:a16="http://schemas.microsoft.com/office/drawing/2014/main" id="{86DA2D7E-DDC7-BD0A-6F5D-C1761F8C2657}"/>
              </a:ext>
            </a:extLst>
          </p:cNvPr>
          <p:cNvSpPr/>
          <p:nvPr/>
        </p:nvSpPr>
        <p:spPr>
          <a:xfrm>
            <a:off x="403304" y="2623810"/>
            <a:ext cx="624960" cy="6249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41">
            <a:extLst>
              <a:ext uri="{FF2B5EF4-FFF2-40B4-BE49-F238E27FC236}">
                <a16:creationId xmlns:a16="http://schemas.microsoft.com/office/drawing/2014/main" id="{9CE3D35E-6E96-8791-0D66-0EEEF9E86C57}"/>
              </a:ext>
            </a:extLst>
          </p:cNvPr>
          <p:cNvGrpSpPr/>
          <p:nvPr/>
        </p:nvGrpSpPr>
        <p:grpSpPr>
          <a:xfrm>
            <a:off x="568414" y="2788921"/>
            <a:ext cx="294742" cy="294740"/>
            <a:chOff x="7715250" y="2528888"/>
            <a:chExt cx="360363" cy="360363"/>
          </a:xfrm>
          <a:solidFill>
            <a:schemeClr val="bg1"/>
          </a:solidFill>
        </p:grpSpPr>
        <p:sp>
          <p:nvSpPr>
            <p:cNvPr id="43" name="Freeform 20">
              <a:extLst>
                <a:ext uri="{FF2B5EF4-FFF2-40B4-BE49-F238E27FC236}">
                  <a16:creationId xmlns:a16="http://schemas.microsoft.com/office/drawing/2014/main" id="{CA76E6DF-1C84-C1A1-72B6-45D7CFB8604A}"/>
                </a:ext>
              </a:extLst>
            </p:cNvPr>
            <p:cNvSpPr>
              <a:spLocks/>
            </p:cNvSpPr>
            <p:nvPr/>
          </p:nvSpPr>
          <p:spPr bwMode="auto">
            <a:xfrm>
              <a:off x="7715250" y="2543176"/>
              <a:ext cx="360363" cy="346075"/>
            </a:xfrm>
            <a:custGeom>
              <a:avLst/>
              <a:gdLst>
                <a:gd name="T0" fmla="*/ 29 w 1361"/>
                <a:gd name="T1" fmla="*/ 1304 h 1304"/>
                <a:gd name="T2" fmla="*/ 23 w 1361"/>
                <a:gd name="T3" fmla="*/ 1303 h 1304"/>
                <a:gd name="T4" fmla="*/ 12 w 1361"/>
                <a:gd name="T5" fmla="*/ 1299 h 1304"/>
                <a:gd name="T6" fmla="*/ 4 w 1361"/>
                <a:gd name="T7" fmla="*/ 1291 h 1304"/>
                <a:gd name="T8" fmla="*/ 0 w 1361"/>
                <a:gd name="T9" fmla="*/ 1281 h 1304"/>
                <a:gd name="T10" fmla="*/ 0 w 1361"/>
                <a:gd name="T11" fmla="*/ 28 h 1304"/>
                <a:gd name="T12" fmla="*/ 0 w 1361"/>
                <a:gd name="T13" fmla="*/ 22 h 1304"/>
                <a:gd name="T14" fmla="*/ 4 w 1361"/>
                <a:gd name="T15" fmla="*/ 12 h 1304"/>
                <a:gd name="T16" fmla="*/ 12 w 1361"/>
                <a:gd name="T17" fmla="*/ 5 h 1304"/>
                <a:gd name="T18" fmla="*/ 23 w 1361"/>
                <a:gd name="T19" fmla="*/ 1 h 1304"/>
                <a:gd name="T20" fmla="*/ 198 w 1361"/>
                <a:gd name="T21" fmla="*/ 0 h 1304"/>
                <a:gd name="T22" fmla="*/ 204 w 1361"/>
                <a:gd name="T23" fmla="*/ 1 h 1304"/>
                <a:gd name="T24" fmla="*/ 215 w 1361"/>
                <a:gd name="T25" fmla="*/ 5 h 1304"/>
                <a:gd name="T26" fmla="*/ 222 w 1361"/>
                <a:gd name="T27" fmla="*/ 12 h 1304"/>
                <a:gd name="T28" fmla="*/ 227 w 1361"/>
                <a:gd name="T29" fmla="*/ 22 h 1304"/>
                <a:gd name="T30" fmla="*/ 227 w 1361"/>
                <a:gd name="T31" fmla="*/ 28 h 1304"/>
                <a:gd name="T32" fmla="*/ 225 w 1361"/>
                <a:gd name="T33" fmla="*/ 39 h 1304"/>
                <a:gd name="T34" fmla="*/ 219 w 1361"/>
                <a:gd name="T35" fmla="*/ 48 h 1304"/>
                <a:gd name="T36" fmla="*/ 209 w 1361"/>
                <a:gd name="T37" fmla="*/ 54 h 1304"/>
                <a:gd name="T38" fmla="*/ 198 w 1361"/>
                <a:gd name="T39" fmla="*/ 56 h 1304"/>
                <a:gd name="T40" fmla="*/ 57 w 1361"/>
                <a:gd name="T41" fmla="*/ 1247 h 1304"/>
                <a:gd name="T42" fmla="*/ 1303 w 1361"/>
                <a:gd name="T43" fmla="*/ 56 h 1304"/>
                <a:gd name="T44" fmla="*/ 652 w 1361"/>
                <a:gd name="T45" fmla="*/ 56 h 1304"/>
                <a:gd name="T46" fmla="*/ 641 w 1361"/>
                <a:gd name="T47" fmla="*/ 54 h 1304"/>
                <a:gd name="T48" fmla="*/ 632 w 1361"/>
                <a:gd name="T49" fmla="*/ 48 h 1304"/>
                <a:gd name="T50" fmla="*/ 626 w 1361"/>
                <a:gd name="T51" fmla="*/ 39 h 1304"/>
                <a:gd name="T52" fmla="*/ 624 w 1361"/>
                <a:gd name="T53" fmla="*/ 28 h 1304"/>
                <a:gd name="T54" fmla="*/ 625 w 1361"/>
                <a:gd name="T55" fmla="*/ 22 h 1304"/>
                <a:gd name="T56" fmla="*/ 629 w 1361"/>
                <a:gd name="T57" fmla="*/ 12 h 1304"/>
                <a:gd name="T58" fmla="*/ 636 w 1361"/>
                <a:gd name="T59" fmla="*/ 5 h 1304"/>
                <a:gd name="T60" fmla="*/ 646 w 1361"/>
                <a:gd name="T61" fmla="*/ 1 h 1304"/>
                <a:gd name="T62" fmla="*/ 1333 w 1361"/>
                <a:gd name="T63" fmla="*/ 0 h 1304"/>
                <a:gd name="T64" fmla="*/ 1338 w 1361"/>
                <a:gd name="T65" fmla="*/ 1 h 1304"/>
                <a:gd name="T66" fmla="*/ 1348 w 1361"/>
                <a:gd name="T67" fmla="*/ 5 h 1304"/>
                <a:gd name="T68" fmla="*/ 1356 w 1361"/>
                <a:gd name="T69" fmla="*/ 12 h 1304"/>
                <a:gd name="T70" fmla="*/ 1360 w 1361"/>
                <a:gd name="T71" fmla="*/ 22 h 1304"/>
                <a:gd name="T72" fmla="*/ 1361 w 1361"/>
                <a:gd name="T73" fmla="*/ 1276 h 1304"/>
                <a:gd name="T74" fmla="*/ 1360 w 1361"/>
                <a:gd name="T75" fmla="*/ 1281 h 1304"/>
                <a:gd name="T76" fmla="*/ 1356 w 1361"/>
                <a:gd name="T77" fmla="*/ 1291 h 1304"/>
                <a:gd name="T78" fmla="*/ 1348 w 1361"/>
                <a:gd name="T79" fmla="*/ 1299 h 1304"/>
                <a:gd name="T80" fmla="*/ 1338 w 1361"/>
                <a:gd name="T81" fmla="*/ 1303 h 1304"/>
                <a:gd name="T82" fmla="*/ 1333 w 1361"/>
                <a:gd name="T83" fmla="*/ 1304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61" h="1304">
                  <a:moveTo>
                    <a:pt x="1333" y="1304"/>
                  </a:moveTo>
                  <a:lnTo>
                    <a:pt x="29" y="1304"/>
                  </a:lnTo>
                  <a:lnTo>
                    <a:pt x="29" y="1304"/>
                  </a:lnTo>
                  <a:lnTo>
                    <a:pt x="23" y="1303"/>
                  </a:lnTo>
                  <a:lnTo>
                    <a:pt x="18" y="1302"/>
                  </a:lnTo>
                  <a:lnTo>
                    <a:pt x="12" y="1299"/>
                  </a:lnTo>
                  <a:lnTo>
                    <a:pt x="8" y="1296"/>
                  </a:lnTo>
                  <a:lnTo>
                    <a:pt x="4" y="1291"/>
                  </a:lnTo>
                  <a:lnTo>
                    <a:pt x="2" y="1287"/>
                  </a:lnTo>
                  <a:lnTo>
                    <a:pt x="0" y="1281"/>
                  </a:lnTo>
                  <a:lnTo>
                    <a:pt x="0" y="1276"/>
                  </a:lnTo>
                  <a:lnTo>
                    <a:pt x="0" y="28"/>
                  </a:lnTo>
                  <a:lnTo>
                    <a:pt x="0" y="28"/>
                  </a:lnTo>
                  <a:lnTo>
                    <a:pt x="0" y="22"/>
                  </a:lnTo>
                  <a:lnTo>
                    <a:pt x="2" y="17"/>
                  </a:lnTo>
                  <a:lnTo>
                    <a:pt x="4" y="12"/>
                  </a:lnTo>
                  <a:lnTo>
                    <a:pt x="8" y="8"/>
                  </a:lnTo>
                  <a:lnTo>
                    <a:pt x="12" y="5"/>
                  </a:lnTo>
                  <a:lnTo>
                    <a:pt x="18" y="2"/>
                  </a:lnTo>
                  <a:lnTo>
                    <a:pt x="23" y="1"/>
                  </a:lnTo>
                  <a:lnTo>
                    <a:pt x="29" y="0"/>
                  </a:lnTo>
                  <a:lnTo>
                    <a:pt x="198" y="0"/>
                  </a:lnTo>
                  <a:lnTo>
                    <a:pt x="198" y="0"/>
                  </a:lnTo>
                  <a:lnTo>
                    <a:pt x="204" y="1"/>
                  </a:lnTo>
                  <a:lnTo>
                    <a:pt x="209" y="2"/>
                  </a:lnTo>
                  <a:lnTo>
                    <a:pt x="215" y="5"/>
                  </a:lnTo>
                  <a:lnTo>
                    <a:pt x="219" y="8"/>
                  </a:lnTo>
                  <a:lnTo>
                    <a:pt x="222" y="12"/>
                  </a:lnTo>
                  <a:lnTo>
                    <a:pt x="225" y="17"/>
                  </a:lnTo>
                  <a:lnTo>
                    <a:pt x="227" y="22"/>
                  </a:lnTo>
                  <a:lnTo>
                    <a:pt x="227" y="28"/>
                  </a:lnTo>
                  <a:lnTo>
                    <a:pt x="227" y="28"/>
                  </a:lnTo>
                  <a:lnTo>
                    <a:pt x="227" y="34"/>
                  </a:lnTo>
                  <a:lnTo>
                    <a:pt x="225" y="39"/>
                  </a:lnTo>
                  <a:lnTo>
                    <a:pt x="222" y="44"/>
                  </a:lnTo>
                  <a:lnTo>
                    <a:pt x="219" y="48"/>
                  </a:lnTo>
                  <a:lnTo>
                    <a:pt x="215" y="51"/>
                  </a:lnTo>
                  <a:lnTo>
                    <a:pt x="209" y="54"/>
                  </a:lnTo>
                  <a:lnTo>
                    <a:pt x="204" y="56"/>
                  </a:lnTo>
                  <a:lnTo>
                    <a:pt x="198" y="56"/>
                  </a:lnTo>
                  <a:lnTo>
                    <a:pt x="57" y="56"/>
                  </a:lnTo>
                  <a:lnTo>
                    <a:pt x="57" y="1247"/>
                  </a:lnTo>
                  <a:lnTo>
                    <a:pt x="1303" y="1247"/>
                  </a:lnTo>
                  <a:lnTo>
                    <a:pt x="1303" y="56"/>
                  </a:lnTo>
                  <a:lnTo>
                    <a:pt x="652" y="56"/>
                  </a:lnTo>
                  <a:lnTo>
                    <a:pt x="652" y="56"/>
                  </a:lnTo>
                  <a:lnTo>
                    <a:pt x="646" y="56"/>
                  </a:lnTo>
                  <a:lnTo>
                    <a:pt x="641" y="54"/>
                  </a:lnTo>
                  <a:lnTo>
                    <a:pt x="636" y="51"/>
                  </a:lnTo>
                  <a:lnTo>
                    <a:pt x="632" y="48"/>
                  </a:lnTo>
                  <a:lnTo>
                    <a:pt x="629" y="44"/>
                  </a:lnTo>
                  <a:lnTo>
                    <a:pt x="626" y="39"/>
                  </a:lnTo>
                  <a:lnTo>
                    <a:pt x="625" y="34"/>
                  </a:lnTo>
                  <a:lnTo>
                    <a:pt x="624" y="28"/>
                  </a:lnTo>
                  <a:lnTo>
                    <a:pt x="624" y="28"/>
                  </a:lnTo>
                  <a:lnTo>
                    <a:pt x="625" y="22"/>
                  </a:lnTo>
                  <a:lnTo>
                    <a:pt x="626" y="17"/>
                  </a:lnTo>
                  <a:lnTo>
                    <a:pt x="629" y="12"/>
                  </a:lnTo>
                  <a:lnTo>
                    <a:pt x="632" y="8"/>
                  </a:lnTo>
                  <a:lnTo>
                    <a:pt x="636" y="5"/>
                  </a:lnTo>
                  <a:lnTo>
                    <a:pt x="641" y="2"/>
                  </a:lnTo>
                  <a:lnTo>
                    <a:pt x="646" y="1"/>
                  </a:lnTo>
                  <a:lnTo>
                    <a:pt x="652" y="0"/>
                  </a:lnTo>
                  <a:lnTo>
                    <a:pt x="1333" y="0"/>
                  </a:lnTo>
                  <a:lnTo>
                    <a:pt x="1333" y="0"/>
                  </a:lnTo>
                  <a:lnTo>
                    <a:pt x="1338" y="1"/>
                  </a:lnTo>
                  <a:lnTo>
                    <a:pt x="1343" y="2"/>
                  </a:lnTo>
                  <a:lnTo>
                    <a:pt x="1348" y="5"/>
                  </a:lnTo>
                  <a:lnTo>
                    <a:pt x="1352" y="8"/>
                  </a:lnTo>
                  <a:lnTo>
                    <a:pt x="1356" y="12"/>
                  </a:lnTo>
                  <a:lnTo>
                    <a:pt x="1358" y="17"/>
                  </a:lnTo>
                  <a:lnTo>
                    <a:pt x="1360" y="22"/>
                  </a:lnTo>
                  <a:lnTo>
                    <a:pt x="1361" y="28"/>
                  </a:lnTo>
                  <a:lnTo>
                    <a:pt x="1361" y="1276"/>
                  </a:lnTo>
                  <a:lnTo>
                    <a:pt x="1361" y="1276"/>
                  </a:lnTo>
                  <a:lnTo>
                    <a:pt x="1360" y="1281"/>
                  </a:lnTo>
                  <a:lnTo>
                    <a:pt x="1358" y="1287"/>
                  </a:lnTo>
                  <a:lnTo>
                    <a:pt x="1356" y="1291"/>
                  </a:lnTo>
                  <a:lnTo>
                    <a:pt x="1352" y="1296"/>
                  </a:lnTo>
                  <a:lnTo>
                    <a:pt x="1348" y="1299"/>
                  </a:lnTo>
                  <a:lnTo>
                    <a:pt x="1343" y="1302"/>
                  </a:lnTo>
                  <a:lnTo>
                    <a:pt x="1338" y="1303"/>
                  </a:lnTo>
                  <a:lnTo>
                    <a:pt x="1333" y="1304"/>
                  </a:lnTo>
                  <a:lnTo>
                    <a:pt x="1333" y="1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1">
              <a:extLst>
                <a:ext uri="{FF2B5EF4-FFF2-40B4-BE49-F238E27FC236}">
                  <a16:creationId xmlns:a16="http://schemas.microsoft.com/office/drawing/2014/main" id="{446D32A3-D877-A244-C360-B687245F2355}"/>
                </a:ext>
              </a:extLst>
            </p:cNvPr>
            <p:cNvSpPr>
              <a:spLocks noEditPoints="1"/>
            </p:cNvSpPr>
            <p:nvPr/>
          </p:nvSpPr>
          <p:spPr bwMode="auto">
            <a:xfrm>
              <a:off x="7761288" y="2528888"/>
              <a:ext cx="134938" cy="209550"/>
            </a:xfrm>
            <a:custGeom>
              <a:avLst/>
              <a:gdLst>
                <a:gd name="T0" fmla="*/ 482 w 510"/>
                <a:gd name="T1" fmla="*/ 794 h 794"/>
                <a:gd name="T2" fmla="*/ 471 w 510"/>
                <a:gd name="T3" fmla="*/ 791 h 794"/>
                <a:gd name="T4" fmla="*/ 462 w 510"/>
                <a:gd name="T5" fmla="*/ 785 h 794"/>
                <a:gd name="T6" fmla="*/ 49 w 510"/>
                <a:gd name="T7" fmla="*/ 785 h 794"/>
                <a:gd name="T8" fmla="*/ 46 w 510"/>
                <a:gd name="T9" fmla="*/ 788 h 794"/>
                <a:gd name="T10" fmla="*/ 34 w 510"/>
                <a:gd name="T11" fmla="*/ 793 h 794"/>
                <a:gd name="T12" fmla="*/ 21 w 510"/>
                <a:gd name="T13" fmla="*/ 793 h 794"/>
                <a:gd name="T14" fmla="*/ 17 w 510"/>
                <a:gd name="T15" fmla="*/ 791 h 794"/>
                <a:gd name="T16" fmla="*/ 10 w 510"/>
                <a:gd name="T17" fmla="*/ 787 h 794"/>
                <a:gd name="T18" fmla="*/ 1 w 510"/>
                <a:gd name="T19" fmla="*/ 774 h 794"/>
                <a:gd name="T20" fmla="*/ 0 w 510"/>
                <a:gd name="T21" fmla="*/ 765 h 794"/>
                <a:gd name="T22" fmla="*/ 0 w 510"/>
                <a:gd name="T23" fmla="*/ 28 h 794"/>
                <a:gd name="T24" fmla="*/ 2 w 510"/>
                <a:gd name="T25" fmla="*/ 17 h 794"/>
                <a:gd name="T26" fmla="*/ 8 w 510"/>
                <a:gd name="T27" fmla="*/ 8 h 794"/>
                <a:gd name="T28" fmla="*/ 17 w 510"/>
                <a:gd name="T29" fmla="*/ 2 h 794"/>
                <a:gd name="T30" fmla="*/ 28 w 510"/>
                <a:gd name="T31" fmla="*/ 0 h 794"/>
                <a:gd name="T32" fmla="*/ 482 w 510"/>
                <a:gd name="T33" fmla="*/ 0 h 794"/>
                <a:gd name="T34" fmla="*/ 493 w 510"/>
                <a:gd name="T35" fmla="*/ 2 h 794"/>
                <a:gd name="T36" fmla="*/ 502 w 510"/>
                <a:gd name="T37" fmla="*/ 8 h 794"/>
                <a:gd name="T38" fmla="*/ 508 w 510"/>
                <a:gd name="T39" fmla="*/ 17 h 794"/>
                <a:gd name="T40" fmla="*/ 510 w 510"/>
                <a:gd name="T41" fmla="*/ 28 h 794"/>
                <a:gd name="T42" fmla="*/ 510 w 510"/>
                <a:gd name="T43" fmla="*/ 765 h 794"/>
                <a:gd name="T44" fmla="*/ 509 w 510"/>
                <a:gd name="T45" fmla="*/ 774 h 794"/>
                <a:gd name="T46" fmla="*/ 500 w 510"/>
                <a:gd name="T47" fmla="*/ 787 h 794"/>
                <a:gd name="T48" fmla="*/ 493 w 510"/>
                <a:gd name="T49" fmla="*/ 791 h 794"/>
                <a:gd name="T50" fmla="*/ 488 w 510"/>
                <a:gd name="T51" fmla="*/ 793 h 794"/>
                <a:gd name="T52" fmla="*/ 482 w 510"/>
                <a:gd name="T53" fmla="*/ 794 h 794"/>
                <a:gd name="T54" fmla="*/ 256 w 510"/>
                <a:gd name="T55" fmla="*/ 510 h 794"/>
                <a:gd name="T56" fmla="*/ 266 w 510"/>
                <a:gd name="T57" fmla="*/ 512 h 794"/>
                <a:gd name="T58" fmla="*/ 275 w 510"/>
                <a:gd name="T59" fmla="*/ 518 h 794"/>
                <a:gd name="T60" fmla="*/ 454 w 510"/>
                <a:gd name="T61" fmla="*/ 57 h 794"/>
                <a:gd name="T62" fmla="*/ 57 w 510"/>
                <a:gd name="T63" fmla="*/ 697 h 794"/>
                <a:gd name="T64" fmla="*/ 235 w 510"/>
                <a:gd name="T65" fmla="*/ 518 h 794"/>
                <a:gd name="T66" fmla="*/ 244 w 510"/>
                <a:gd name="T67" fmla="*/ 512 h 794"/>
                <a:gd name="T68" fmla="*/ 256 w 510"/>
                <a:gd name="T69" fmla="*/ 51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0" h="794">
                  <a:moveTo>
                    <a:pt x="482" y="794"/>
                  </a:moveTo>
                  <a:lnTo>
                    <a:pt x="482" y="794"/>
                  </a:lnTo>
                  <a:lnTo>
                    <a:pt x="477" y="793"/>
                  </a:lnTo>
                  <a:lnTo>
                    <a:pt x="471" y="791"/>
                  </a:lnTo>
                  <a:lnTo>
                    <a:pt x="467" y="789"/>
                  </a:lnTo>
                  <a:lnTo>
                    <a:pt x="462" y="785"/>
                  </a:lnTo>
                  <a:lnTo>
                    <a:pt x="256" y="579"/>
                  </a:lnTo>
                  <a:lnTo>
                    <a:pt x="49" y="785"/>
                  </a:lnTo>
                  <a:lnTo>
                    <a:pt x="49" y="785"/>
                  </a:lnTo>
                  <a:lnTo>
                    <a:pt x="46" y="788"/>
                  </a:lnTo>
                  <a:lnTo>
                    <a:pt x="41" y="790"/>
                  </a:lnTo>
                  <a:lnTo>
                    <a:pt x="34" y="793"/>
                  </a:lnTo>
                  <a:lnTo>
                    <a:pt x="25" y="793"/>
                  </a:lnTo>
                  <a:lnTo>
                    <a:pt x="21" y="793"/>
                  </a:lnTo>
                  <a:lnTo>
                    <a:pt x="17" y="791"/>
                  </a:lnTo>
                  <a:lnTo>
                    <a:pt x="17" y="791"/>
                  </a:lnTo>
                  <a:lnTo>
                    <a:pt x="14" y="789"/>
                  </a:lnTo>
                  <a:lnTo>
                    <a:pt x="10" y="787"/>
                  </a:lnTo>
                  <a:lnTo>
                    <a:pt x="5" y="781"/>
                  </a:lnTo>
                  <a:lnTo>
                    <a:pt x="1" y="774"/>
                  </a:lnTo>
                  <a:lnTo>
                    <a:pt x="0" y="770"/>
                  </a:lnTo>
                  <a:lnTo>
                    <a:pt x="0" y="765"/>
                  </a:lnTo>
                  <a:lnTo>
                    <a:pt x="0" y="28"/>
                  </a:lnTo>
                  <a:lnTo>
                    <a:pt x="0" y="28"/>
                  </a:lnTo>
                  <a:lnTo>
                    <a:pt x="1" y="22"/>
                  </a:lnTo>
                  <a:lnTo>
                    <a:pt x="2" y="17"/>
                  </a:lnTo>
                  <a:lnTo>
                    <a:pt x="5" y="12"/>
                  </a:lnTo>
                  <a:lnTo>
                    <a:pt x="8" y="8"/>
                  </a:lnTo>
                  <a:lnTo>
                    <a:pt x="12" y="5"/>
                  </a:lnTo>
                  <a:lnTo>
                    <a:pt x="17" y="2"/>
                  </a:lnTo>
                  <a:lnTo>
                    <a:pt x="22" y="0"/>
                  </a:lnTo>
                  <a:lnTo>
                    <a:pt x="28" y="0"/>
                  </a:lnTo>
                  <a:lnTo>
                    <a:pt x="482" y="0"/>
                  </a:lnTo>
                  <a:lnTo>
                    <a:pt x="482" y="0"/>
                  </a:lnTo>
                  <a:lnTo>
                    <a:pt x="488" y="0"/>
                  </a:lnTo>
                  <a:lnTo>
                    <a:pt x="493" y="2"/>
                  </a:lnTo>
                  <a:lnTo>
                    <a:pt x="498" y="5"/>
                  </a:lnTo>
                  <a:lnTo>
                    <a:pt x="502" y="8"/>
                  </a:lnTo>
                  <a:lnTo>
                    <a:pt x="505" y="12"/>
                  </a:lnTo>
                  <a:lnTo>
                    <a:pt x="508" y="17"/>
                  </a:lnTo>
                  <a:lnTo>
                    <a:pt x="510" y="22"/>
                  </a:lnTo>
                  <a:lnTo>
                    <a:pt x="510" y="28"/>
                  </a:lnTo>
                  <a:lnTo>
                    <a:pt x="510" y="765"/>
                  </a:lnTo>
                  <a:lnTo>
                    <a:pt x="510" y="765"/>
                  </a:lnTo>
                  <a:lnTo>
                    <a:pt x="510" y="770"/>
                  </a:lnTo>
                  <a:lnTo>
                    <a:pt x="509" y="774"/>
                  </a:lnTo>
                  <a:lnTo>
                    <a:pt x="505" y="781"/>
                  </a:lnTo>
                  <a:lnTo>
                    <a:pt x="500" y="787"/>
                  </a:lnTo>
                  <a:lnTo>
                    <a:pt x="497" y="789"/>
                  </a:lnTo>
                  <a:lnTo>
                    <a:pt x="493" y="791"/>
                  </a:lnTo>
                  <a:lnTo>
                    <a:pt x="493" y="791"/>
                  </a:lnTo>
                  <a:lnTo>
                    <a:pt x="488" y="793"/>
                  </a:lnTo>
                  <a:lnTo>
                    <a:pt x="482" y="794"/>
                  </a:lnTo>
                  <a:lnTo>
                    <a:pt x="482" y="794"/>
                  </a:lnTo>
                  <a:close/>
                  <a:moveTo>
                    <a:pt x="256" y="510"/>
                  </a:moveTo>
                  <a:lnTo>
                    <a:pt x="256" y="510"/>
                  </a:lnTo>
                  <a:lnTo>
                    <a:pt x="261" y="510"/>
                  </a:lnTo>
                  <a:lnTo>
                    <a:pt x="266" y="512"/>
                  </a:lnTo>
                  <a:lnTo>
                    <a:pt x="271" y="515"/>
                  </a:lnTo>
                  <a:lnTo>
                    <a:pt x="275" y="518"/>
                  </a:lnTo>
                  <a:lnTo>
                    <a:pt x="454" y="697"/>
                  </a:lnTo>
                  <a:lnTo>
                    <a:pt x="454" y="57"/>
                  </a:lnTo>
                  <a:lnTo>
                    <a:pt x="57" y="57"/>
                  </a:lnTo>
                  <a:lnTo>
                    <a:pt x="57" y="697"/>
                  </a:lnTo>
                  <a:lnTo>
                    <a:pt x="235" y="518"/>
                  </a:lnTo>
                  <a:lnTo>
                    <a:pt x="235" y="518"/>
                  </a:lnTo>
                  <a:lnTo>
                    <a:pt x="239" y="515"/>
                  </a:lnTo>
                  <a:lnTo>
                    <a:pt x="244" y="512"/>
                  </a:lnTo>
                  <a:lnTo>
                    <a:pt x="250" y="510"/>
                  </a:lnTo>
                  <a:lnTo>
                    <a:pt x="256" y="510"/>
                  </a:lnTo>
                  <a:lnTo>
                    <a:pt x="256" y="5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2">
              <a:extLst>
                <a:ext uri="{FF2B5EF4-FFF2-40B4-BE49-F238E27FC236}">
                  <a16:creationId xmlns:a16="http://schemas.microsoft.com/office/drawing/2014/main" id="{91C977E3-74DB-E9A5-F331-FF49876D9BFD}"/>
                </a:ext>
              </a:extLst>
            </p:cNvPr>
            <p:cNvSpPr>
              <a:spLocks/>
            </p:cNvSpPr>
            <p:nvPr/>
          </p:nvSpPr>
          <p:spPr bwMode="auto">
            <a:xfrm>
              <a:off x="7926388" y="2633663"/>
              <a:ext cx="104775" cy="15875"/>
            </a:xfrm>
            <a:custGeom>
              <a:avLst/>
              <a:gdLst>
                <a:gd name="T0" fmla="*/ 369 w 397"/>
                <a:gd name="T1" fmla="*/ 57 h 57"/>
                <a:gd name="T2" fmla="*/ 29 w 397"/>
                <a:gd name="T3" fmla="*/ 57 h 57"/>
                <a:gd name="T4" fmla="*/ 29 w 397"/>
                <a:gd name="T5" fmla="*/ 57 h 57"/>
                <a:gd name="T6" fmla="*/ 23 w 397"/>
                <a:gd name="T7" fmla="*/ 56 h 57"/>
                <a:gd name="T8" fmla="*/ 18 w 397"/>
                <a:gd name="T9" fmla="*/ 55 h 57"/>
                <a:gd name="T10" fmla="*/ 13 w 397"/>
                <a:gd name="T11" fmla="*/ 52 h 57"/>
                <a:gd name="T12" fmla="*/ 9 w 397"/>
                <a:gd name="T13" fmla="*/ 49 h 57"/>
                <a:gd name="T14" fmla="*/ 5 w 397"/>
                <a:gd name="T15" fmla="*/ 44 h 57"/>
                <a:gd name="T16" fmla="*/ 3 w 397"/>
                <a:gd name="T17" fmla="*/ 39 h 57"/>
                <a:gd name="T18" fmla="*/ 1 w 397"/>
                <a:gd name="T19" fmla="*/ 33 h 57"/>
                <a:gd name="T20" fmla="*/ 0 w 397"/>
                <a:gd name="T21" fmla="*/ 28 h 57"/>
                <a:gd name="T22" fmla="*/ 0 w 397"/>
                <a:gd name="T23" fmla="*/ 28 h 57"/>
                <a:gd name="T24" fmla="*/ 1 w 397"/>
                <a:gd name="T25" fmla="*/ 22 h 57"/>
                <a:gd name="T26" fmla="*/ 3 w 397"/>
                <a:gd name="T27" fmla="*/ 17 h 57"/>
                <a:gd name="T28" fmla="*/ 5 w 397"/>
                <a:gd name="T29" fmla="*/ 12 h 57"/>
                <a:gd name="T30" fmla="*/ 9 w 397"/>
                <a:gd name="T31" fmla="*/ 8 h 57"/>
                <a:gd name="T32" fmla="*/ 13 w 397"/>
                <a:gd name="T33" fmla="*/ 4 h 57"/>
                <a:gd name="T34" fmla="*/ 18 w 397"/>
                <a:gd name="T35" fmla="*/ 2 h 57"/>
                <a:gd name="T36" fmla="*/ 23 w 397"/>
                <a:gd name="T37" fmla="*/ 0 h 57"/>
                <a:gd name="T38" fmla="*/ 29 w 397"/>
                <a:gd name="T39" fmla="*/ 0 h 57"/>
                <a:gd name="T40" fmla="*/ 369 w 397"/>
                <a:gd name="T41" fmla="*/ 0 h 57"/>
                <a:gd name="T42" fmla="*/ 369 w 397"/>
                <a:gd name="T43" fmla="*/ 0 h 57"/>
                <a:gd name="T44" fmla="*/ 375 w 397"/>
                <a:gd name="T45" fmla="*/ 0 h 57"/>
                <a:gd name="T46" fmla="*/ 380 w 397"/>
                <a:gd name="T47" fmla="*/ 2 h 57"/>
                <a:gd name="T48" fmla="*/ 385 w 397"/>
                <a:gd name="T49" fmla="*/ 4 h 57"/>
                <a:gd name="T50" fmla="*/ 389 w 397"/>
                <a:gd name="T51" fmla="*/ 8 h 57"/>
                <a:gd name="T52" fmla="*/ 392 w 397"/>
                <a:gd name="T53" fmla="*/ 12 h 57"/>
                <a:gd name="T54" fmla="*/ 395 w 397"/>
                <a:gd name="T55" fmla="*/ 17 h 57"/>
                <a:gd name="T56" fmla="*/ 397 w 397"/>
                <a:gd name="T57" fmla="*/ 22 h 57"/>
                <a:gd name="T58" fmla="*/ 397 w 397"/>
                <a:gd name="T59" fmla="*/ 28 h 57"/>
                <a:gd name="T60" fmla="*/ 397 w 397"/>
                <a:gd name="T61" fmla="*/ 28 h 57"/>
                <a:gd name="T62" fmla="*/ 397 w 397"/>
                <a:gd name="T63" fmla="*/ 33 h 57"/>
                <a:gd name="T64" fmla="*/ 395 w 397"/>
                <a:gd name="T65" fmla="*/ 39 h 57"/>
                <a:gd name="T66" fmla="*/ 392 w 397"/>
                <a:gd name="T67" fmla="*/ 44 h 57"/>
                <a:gd name="T68" fmla="*/ 389 w 397"/>
                <a:gd name="T69" fmla="*/ 49 h 57"/>
                <a:gd name="T70" fmla="*/ 385 w 397"/>
                <a:gd name="T71" fmla="*/ 52 h 57"/>
                <a:gd name="T72" fmla="*/ 380 w 397"/>
                <a:gd name="T73" fmla="*/ 55 h 57"/>
                <a:gd name="T74" fmla="*/ 375 w 397"/>
                <a:gd name="T75" fmla="*/ 56 h 57"/>
                <a:gd name="T76" fmla="*/ 369 w 397"/>
                <a:gd name="T77" fmla="*/ 57 h 57"/>
                <a:gd name="T78" fmla="*/ 369 w 397"/>
                <a:gd name="T79"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7" h="57">
                  <a:moveTo>
                    <a:pt x="369" y="57"/>
                  </a:moveTo>
                  <a:lnTo>
                    <a:pt x="29" y="57"/>
                  </a:lnTo>
                  <a:lnTo>
                    <a:pt x="29" y="57"/>
                  </a:lnTo>
                  <a:lnTo>
                    <a:pt x="23" y="56"/>
                  </a:lnTo>
                  <a:lnTo>
                    <a:pt x="18" y="55"/>
                  </a:lnTo>
                  <a:lnTo>
                    <a:pt x="13" y="52"/>
                  </a:lnTo>
                  <a:lnTo>
                    <a:pt x="9" y="49"/>
                  </a:lnTo>
                  <a:lnTo>
                    <a:pt x="5" y="44"/>
                  </a:lnTo>
                  <a:lnTo>
                    <a:pt x="3" y="39"/>
                  </a:lnTo>
                  <a:lnTo>
                    <a:pt x="1" y="33"/>
                  </a:lnTo>
                  <a:lnTo>
                    <a:pt x="0" y="28"/>
                  </a:lnTo>
                  <a:lnTo>
                    <a:pt x="0" y="28"/>
                  </a:lnTo>
                  <a:lnTo>
                    <a:pt x="1" y="22"/>
                  </a:lnTo>
                  <a:lnTo>
                    <a:pt x="3" y="17"/>
                  </a:lnTo>
                  <a:lnTo>
                    <a:pt x="5" y="12"/>
                  </a:lnTo>
                  <a:lnTo>
                    <a:pt x="9" y="8"/>
                  </a:lnTo>
                  <a:lnTo>
                    <a:pt x="13" y="4"/>
                  </a:lnTo>
                  <a:lnTo>
                    <a:pt x="18" y="2"/>
                  </a:lnTo>
                  <a:lnTo>
                    <a:pt x="23" y="0"/>
                  </a:lnTo>
                  <a:lnTo>
                    <a:pt x="29" y="0"/>
                  </a:lnTo>
                  <a:lnTo>
                    <a:pt x="369" y="0"/>
                  </a:lnTo>
                  <a:lnTo>
                    <a:pt x="369" y="0"/>
                  </a:lnTo>
                  <a:lnTo>
                    <a:pt x="375" y="0"/>
                  </a:lnTo>
                  <a:lnTo>
                    <a:pt x="380" y="2"/>
                  </a:lnTo>
                  <a:lnTo>
                    <a:pt x="385" y="4"/>
                  </a:lnTo>
                  <a:lnTo>
                    <a:pt x="389" y="8"/>
                  </a:lnTo>
                  <a:lnTo>
                    <a:pt x="392" y="12"/>
                  </a:lnTo>
                  <a:lnTo>
                    <a:pt x="395" y="17"/>
                  </a:lnTo>
                  <a:lnTo>
                    <a:pt x="397" y="22"/>
                  </a:lnTo>
                  <a:lnTo>
                    <a:pt x="397" y="28"/>
                  </a:lnTo>
                  <a:lnTo>
                    <a:pt x="397" y="28"/>
                  </a:lnTo>
                  <a:lnTo>
                    <a:pt x="397" y="33"/>
                  </a:lnTo>
                  <a:lnTo>
                    <a:pt x="395" y="39"/>
                  </a:lnTo>
                  <a:lnTo>
                    <a:pt x="392" y="44"/>
                  </a:lnTo>
                  <a:lnTo>
                    <a:pt x="389" y="49"/>
                  </a:lnTo>
                  <a:lnTo>
                    <a:pt x="385" y="52"/>
                  </a:lnTo>
                  <a:lnTo>
                    <a:pt x="380" y="55"/>
                  </a:lnTo>
                  <a:lnTo>
                    <a:pt x="375" y="56"/>
                  </a:lnTo>
                  <a:lnTo>
                    <a:pt x="369" y="57"/>
                  </a:lnTo>
                  <a:lnTo>
                    <a:pt x="369"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3">
              <a:extLst>
                <a:ext uri="{FF2B5EF4-FFF2-40B4-BE49-F238E27FC236}">
                  <a16:creationId xmlns:a16="http://schemas.microsoft.com/office/drawing/2014/main" id="{FB4EF1F4-F13D-0BD7-EDEA-10F6A6F7343A}"/>
                </a:ext>
              </a:extLst>
            </p:cNvPr>
            <p:cNvSpPr>
              <a:spLocks/>
            </p:cNvSpPr>
            <p:nvPr/>
          </p:nvSpPr>
          <p:spPr bwMode="auto">
            <a:xfrm>
              <a:off x="7926388" y="2678113"/>
              <a:ext cx="104775" cy="15875"/>
            </a:xfrm>
            <a:custGeom>
              <a:avLst/>
              <a:gdLst>
                <a:gd name="T0" fmla="*/ 369 w 397"/>
                <a:gd name="T1" fmla="*/ 56 h 56"/>
                <a:gd name="T2" fmla="*/ 29 w 397"/>
                <a:gd name="T3" fmla="*/ 56 h 56"/>
                <a:gd name="T4" fmla="*/ 29 w 397"/>
                <a:gd name="T5" fmla="*/ 56 h 56"/>
                <a:gd name="T6" fmla="*/ 23 w 397"/>
                <a:gd name="T7" fmla="*/ 56 h 56"/>
                <a:gd name="T8" fmla="*/ 18 w 397"/>
                <a:gd name="T9" fmla="*/ 54 h 56"/>
                <a:gd name="T10" fmla="*/ 13 w 397"/>
                <a:gd name="T11" fmla="*/ 51 h 56"/>
                <a:gd name="T12" fmla="*/ 9 w 397"/>
                <a:gd name="T13" fmla="*/ 48 h 56"/>
                <a:gd name="T14" fmla="*/ 5 w 397"/>
                <a:gd name="T15" fmla="*/ 44 h 56"/>
                <a:gd name="T16" fmla="*/ 3 w 397"/>
                <a:gd name="T17" fmla="*/ 39 h 56"/>
                <a:gd name="T18" fmla="*/ 1 w 397"/>
                <a:gd name="T19" fmla="*/ 34 h 56"/>
                <a:gd name="T20" fmla="*/ 0 w 397"/>
                <a:gd name="T21" fmla="*/ 28 h 56"/>
                <a:gd name="T22" fmla="*/ 0 w 397"/>
                <a:gd name="T23" fmla="*/ 28 h 56"/>
                <a:gd name="T24" fmla="*/ 1 w 397"/>
                <a:gd name="T25" fmla="*/ 22 h 56"/>
                <a:gd name="T26" fmla="*/ 3 w 397"/>
                <a:gd name="T27" fmla="*/ 17 h 56"/>
                <a:gd name="T28" fmla="*/ 5 w 397"/>
                <a:gd name="T29" fmla="*/ 12 h 56"/>
                <a:gd name="T30" fmla="*/ 9 w 397"/>
                <a:gd name="T31" fmla="*/ 8 h 56"/>
                <a:gd name="T32" fmla="*/ 13 w 397"/>
                <a:gd name="T33" fmla="*/ 5 h 56"/>
                <a:gd name="T34" fmla="*/ 18 w 397"/>
                <a:gd name="T35" fmla="*/ 2 h 56"/>
                <a:gd name="T36" fmla="*/ 23 w 397"/>
                <a:gd name="T37" fmla="*/ 1 h 56"/>
                <a:gd name="T38" fmla="*/ 29 w 397"/>
                <a:gd name="T39" fmla="*/ 0 h 56"/>
                <a:gd name="T40" fmla="*/ 369 w 397"/>
                <a:gd name="T41" fmla="*/ 0 h 56"/>
                <a:gd name="T42" fmla="*/ 369 w 397"/>
                <a:gd name="T43" fmla="*/ 0 h 56"/>
                <a:gd name="T44" fmla="*/ 375 w 397"/>
                <a:gd name="T45" fmla="*/ 1 h 56"/>
                <a:gd name="T46" fmla="*/ 380 w 397"/>
                <a:gd name="T47" fmla="*/ 2 h 56"/>
                <a:gd name="T48" fmla="*/ 385 w 397"/>
                <a:gd name="T49" fmla="*/ 5 h 56"/>
                <a:gd name="T50" fmla="*/ 389 w 397"/>
                <a:gd name="T51" fmla="*/ 8 h 56"/>
                <a:gd name="T52" fmla="*/ 392 w 397"/>
                <a:gd name="T53" fmla="*/ 12 h 56"/>
                <a:gd name="T54" fmla="*/ 395 w 397"/>
                <a:gd name="T55" fmla="*/ 17 h 56"/>
                <a:gd name="T56" fmla="*/ 397 w 397"/>
                <a:gd name="T57" fmla="*/ 22 h 56"/>
                <a:gd name="T58" fmla="*/ 397 w 397"/>
                <a:gd name="T59" fmla="*/ 28 h 56"/>
                <a:gd name="T60" fmla="*/ 397 w 397"/>
                <a:gd name="T61" fmla="*/ 28 h 56"/>
                <a:gd name="T62" fmla="*/ 397 w 397"/>
                <a:gd name="T63" fmla="*/ 34 h 56"/>
                <a:gd name="T64" fmla="*/ 395 w 397"/>
                <a:gd name="T65" fmla="*/ 39 h 56"/>
                <a:gd name="T66" fmla="*/ 392 w 397"/>
                <a:gd name="T67" fmla="*/ 44 h 56"/>
                <a:gd name="T68" fmla="*/ 389 w 397"/>
                <a:gd name="T69" fmla="*/ 48 h 56"/>
                <a:gd name="T70" fmla="*/ 385 w 397"/>
                <a:gd name="T71" fmla="*/ 51 h 56"/>
                <a:gd name="T72" fmla="*/ 380 w 397"/>
                <a:gd name="T73" fmla="*/ 54 h 56"/>
                <a:gd name="T74" fmla="*/ 375 w 397"/>
                <a:gd name="T75" fmla="*/ 56 h 56"/>
                <a:gd name="T76" fmla="*/ 369 w 397"/>
                <a:gd name="T77" fmla="*/ 56 h 56"/>
                <a:gd name="T78" fmla="*/ 369 w 397"/>
                <a:gd name="T79"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7" h="56">
                  <a:moveTo>
                    <a:pt x="369" y="56"/>
                  </a:moveTo>
                  <a:lnTo>
                    <a:pt x="29" y="56"/>
                  </a:lnTo>
                  <a:lnTo>
                    <a:pt x="29" y="56"/>
                  </a:lnTo>
                  <a:lnTo>
                    <a:pt x="23" y="56"/>
                  </a:lnTo>
                  <a:lnTo>
                    <a:pt x="18" y="54"/>
                  </a:lnTo>
                  <a:lnTo>
                    <a:pt x="13" y="51"/>
                  </a:lnTo>
                  <a:lnTo>
                    <a:pt x="9" y="48"/>
                  </a:lnTo>
                  <a:lnTo>
                    <a:pt x="5" y="44"/>
                  </a:lnTo>
                  <a:lnTo>
                    <a:pt x="3" y="39"/>
                  </a:lnTo>
                  <a:lnTo>
                    <a:pt x="1" y="34"/>
                  </a:lnTo>
                  <a:lnTo>
                    <a:pt x="0" y="28"/>
                  </a:lnTo>
                  <a:lnTo>
                    <a:pt x="0" y="28"/>
                  </a:lnTo>
                  <a:lnTo>
                    <a:pt x="1" y="22"/>
                  </a:lnTo>
                  <a:lnTo>
                    <a:pt x="3" y="17"/>
                  </a:lnTo>
                  <a:lnTo>
                    <a:pt x="5" y="12"/>
                  </a:lnTo>
                  <a:lnTo>
                    <a:pt x="9" y="8"/>
                  </a:lnTo>
                  <a:lnTo>
                    <a:pt x="13" y="5"/>
                  </a:lnTo>
                  <a:lnTo>
                    <a:pt x="18" y="2"/>
                  </a:lnTo>
                  <a:lnTo>
                    <a:pt x="23" y="1"/>
                  </a:lnTo>
                  <a:lnTo>
                    <a:pt x="29" y="0"/>
                  </a:lnTo>
                  <a:lnTo>
                    <a:pt x="369" y="0"/>
                  </a:lnTo>
                  <a:lnTo>
                    <a:pt x="369" y="0"/>
                  </a:lnTo>
                  <a:lnTo>
                    <a:pt x="375" y="1"/>
                  </a:lnTo>
                  <a:lnTo>
                    <a:pt x="380" y="2"/>
                  </a:lnTo>
                  <a:lnTo>
                    <a:pt x="385" y="5"/>
                  </a:lnTo>
                  <a:lnTo>
                    <a:pt x="389" y="8"/>
                  </a:lnTo>
                  <a:lnTo>
                    <a:pt x="392" y="12"/>
                  </a:lnTo>
                  <a:lnTo>
                    <a:pt x="395" y="17"/>
                  </a:lnTo>
                  <a:lnTo>
                    <a:pt x="397" y="22"/>
                  </a:lnTo>
                  <a:lnTo>
                    <a:pt x="397" y="28"/>
                  </a:lnTo>
                  <a:lnTo>
                    <a:pt x="397" y="28"/>
                  </a:lnTo>
                  <a:lnTo>
                    <a:pt x="397" y="34"/>
                  </a:lnTo>
                  <a:lnTo>
                    <a:pt x="395" y="39"/>
                  </a:lnTo>
                  <a:lnTo>
                    <a:pt x="392" y="44"/>
                  </a:lnTo>
                  <a:lnTo>
                    <a:pt x="389" y="48"/>
                  </a:lnTo>
                  <a:lnTo>
                    <a:pt x="385" y="51"/>
                  </a:lnTo>
                  <a:lnTo>
                    <a:pt x="380" y="54"/>
                  </a:lnTo>
                  <a:lnTo>
                    <a:pt x="375" y="56"/>
                  </a:lnTo>
                  <a:lnTo>
                    <a:pt x="369" y="56"/>
                  </a:lnTo>
                  <a:lnTo>
                    <a:pt x="369"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4">
              <a:extLst>
                <a:ext uri="{FF2B5EF4-FFF2-40B4-BE49-F238E27FC236}">
                  <a16:creationId xmlns:a16="http://schemas.microsoft.com/office/drawing/2014/main" id="{C1D98710-FF07-3BE8-5D01-141F02D56A04}"/>
                </a:ext>
              </a:extLst>
            </p:cNvPr>
            <p:cNvSpPr>
              <a:spLocks/>
            </p:cNvSpPr>
            <p:nvPr/>
          </p:nvSpPr>
          <p:spPr bwMode="auto">
            <a:xfrm>
              <a:off x="7926388" y="2724151"/>
              <a:ext cx="104775" cy="14288"/>
            </a:xfrm>
            <a:custGeom>
              <a:avLst/>
              <a:gdLst>
                <a:gd name="T0" fmla="*/ 369 w 397"/>
                <a:gd name="T1" fmla="*/ 57 h 57"/>
                <a:gd name="T2" fmla="*/ 29 w 397"/>
                <a:gd name="T3" fmla="*/ 57 h 57"/>
                <a:gd name="T4" fmla="*/ 29 w 397"/>
                <a:gd name="T5" fmla="*/ 57 h 57"/>
                <a:gd name="T6" fmla="*/ 23 w 397"/>
                <a:gd name="T7" fmla="*/ 56 h 57"/>
                <a:gd name="T8" fmla="*/ 18 w 397"/>
                <a:gd name="T9" fmla="*/ 54 h 57"/>
                <a:gd name="T10" fmla="*/ 13 w 397"/>
                <a:gd name="T11" fmla="*/ 52 h 57"/>
                <a:gd name="T12" fmla="*/ 9 w 397"/>
                <a:gd name="T13" fmla="*/ 48 h 57"/>
                <a:gd name="T14" fmla="*/ 5 w 397"/>
                <a:gd name="T15" fmla="*/ 44 h 57"/>
                <a:gd name="T16" fmla="*/ 3 w 397"/>
                <a:gd name="T17" fmla="*/ 39 h 57"/>
                <a:gd name="T18" fmla="*/ 1 w 397"/>
                <a:gd name="T19" fmla="*/ 34 h 57"/>
                <a:gd name="T20" fmla="*/ 0 w 397"/>
                <a:gd name="T21" fmla="*/ 28 h 57"/>
                <a:gd name="T22" fmla="*/ 0 w 397"/>
                <a:gd name="T23" fmla="*/ 28 h 57"/>
                <a:gd name="T24" fmla="*/ 1 w 397"/>
                <a:gd name="T25" fmla="*/ 23 h 57"/>
                <a:gd name="T26" fmla="*/ 3 w 397"/>
                <a:gd name="T27" fmla="*/ 18 h 57"/>
                <a:gd name="T28" fmla="*/ 5 w 397"/>
                <a:gd name="T29" fmla="*/ 13 h 57"/>
                <a:gd name="T30" fmla="*/ 9 w 397"/>
                <a:gd name="T31" fmla="*/ 9 h 57"/>
                <a:gd name="T32" fmla="*/ 13 w 397"/>
                <a:gd name="T33" fmla="*/ 5 h 57"/>
                <a:gd name="T34" fmla="*/ 18 w 397"/>
                <a:gd name="T35" fmla="*/ 3 h 57"/>
                <a:gd name="T36" fmla="*/ 23 w 397"/>
                <a:gd name="T37" fmla="*/ 1 h 57"/>
                <a:gd name="T38" fmla="*/ 29 w 397"/>
                <a:gd name="T39" fmla="*/ 0 h 57"/>
                <a:gd name="T40" fmla="*/ 369 w 397"/>
                <a:gd name="T41" fmla="*/ 0 h 57"/>
                <a:gd name="T42" fmla="*/ 369 w 397"/>
                <a:gd name="T43" fmla="*/ 0 h 57"/>
                <a:gd name="T44" fmla="*/ 375 w 397"/>
                <a:gd name="T45" fmla="*/ 1 h 57"/>
                <a:gd name="T46" fmla="*/ 380 w 397"/>
                <a:gd name="T47" fmla="*/ 3 h 57"/>
                <a:gd name="T48" fmla="*/ 385 w 397"/>
                <a:gd name="T49" fmla="*/ 5 h 57"/>
                <a:gd name="T50" fmla="*/ 389 w 397"/>
                <a:gd name="T51" fmla="*/ 9 h 57"/>
                <a:gd name="T52" fmla="*/ 392 w 397"/>
                <a:gd name="T53" fmla="*/ 13 h 57"/>
                <a:gd name="T54" fmla="*/ 395 w 397"/>
                <a:gd name="T55" fmla="*/ 18 h 57"/>
                <a:gd name="T56" fmla="*/ 397 w 397"/>
                <a:gd name="T57" fmla="*/ 23 h 57"/>
                <a:gd name="T58" fmla="*/ 397 w 397"/>
                <a:gd name="T59" fmla="*/ 28 h 57"/>
                <a:gd name="T60" fmla="*/ 397 w 397"/>
                <a:gd name="T61" fmla="*/ 28 h 57"/>
                <a:gd name="T62" fmla="*/ 397 w 397"/>
                <a:gd name="T63" fmla="*/ 34 h 57"/>
                <a:gd name="T64" fmla="*/ 395 w 397"/>
                <a:gd name="T65" fmla="*/ 39 h 57"/>
                <a:gd name="T66" fmla="*/ 392 w 397"/>
                <a:gd name="T67" fmla="*/ 44 h 57"/>
                <a:gd name="T68" fmla="*/ 389 w 397"/>
                <a:gd name="T69" fmla="*/ 48 h 57"/>
                <a:gd name="T70" fmla="*/ 385 w 397"/>
                <a:gd name="T71" fmla="*/ 52 h 57"/>
                <a:gd name="T72" fmla="*/ 380 w 397"/>
                <a:gd name="T73" fmla="*/ 54 h 57"/>
                <a:gd name="T74" fmla="*/ 375 w 397"/>
                <a:gd name="T75" fmla="*/ 56 h 57"/>
                <a:gd name="T76" fmla="*/ 369 w 397"/>
                <a:gd name="T77" fmla="*/ 57 h 57"/>
                <a:gd name="T78" fmla="*/ 369 w 397"/>
                <a:gd name="T79"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7" h="57">
                  <a:moveTo>
                    <a:pt x="369" y="57"/>
                  </a:moveTo>
                  <a:lnTo>
                    <a:pt x="29" y="57"/>
                  </a:lnTo>
                  <a:lnTo>
                    <a:pt x="29" y="57"/>
                  </a:lnTo>
                  <a:lnTo>
                    <a:pt x="23" y="56"/>
                  </a:lnTo>
                  <a:lnTo>
                    <a:pt x="18" y="54"/>
                  </a:lnTo>
                  <a:lnTo>
                    <a:pt x="13" y="52"/>
                  </a:lnTo>
                  <a:lnTo>
                    <a:pt x="9" y="48"/>
                  </a:lnTo>
                  <a:lnTo>
                    <a:pt x="5" y="44"/>
                  </a:lnTo>
                  <a:lnTo>
                    <a:pt x="3" y="39"/>
                  </a:lnTo>
                  <a:lnTo>
                    <a:pt x="1" y="34"/>
                  </a:lnTo>
                  <a:lnTo>
                    <a:pt x="0" y="28"/>
                  </a:lnTo>
                  <a:lnTo>
                    <a:pt x="0" y="28"/>
                  </a:lnTo>
                  <a:lnTo>
                    <a:pt x="1" y="23"/>
                  </a:lnTo>
                  <a:lnTo>
                    <a:pt x="3" y="18"/>
                  </a:lnTo>
                  <a:lnTo>
                    <a:pt x="5" y="13"/>
                  </a:lnTo>
                  <a:lnTo>
                    <a:pt x="9" y="9"/>
                  </a:lnTo>
                  <a:lnTo>
                    <a:pt x="13" y="5"/>
                  </a:lnTo>
                  <a:lnTo>
                    <a:pt x="18" y="3"/>
                  </a:lnTo>
                  <a:lnTo>
                    <a:pt x="23" y="1"/>
                  </a:lnTo>
                  <a:lnTo>
                    <a:pt x="29" y="0"/>
                  </a:lnTo>
                  <a:lnTo>
                    <a:pt x="369" y="0"/>
                  </a:lnTo>
                  <a:lnTo>
                    <a:pt x="369" y="0"/>
                  </a:lnTo>
                  <a:lnTo>
                    <a:pt x="375" y="1"/>
                  </a:lnTo>
                  <a:lnTo>
                    <a:pt x="380" y="3"/>
                  </a:lnTo>
                  <a:lnTo>
                    <a:pt x="385" y="5"/>
                  </a:lnTo>
                  <a:lnTo>
                    <a:pt x="389" y="9"/>
                  </a:lnTo>
                  <a:lnTo>
                    <a:pt x="392" y="13"/>
                  </a:lnTo>
                  <a:lnTo>
                    <a:pt x="395" y="18"/>
                  </a:lnTo>
                  <a:lnTo>
                    <a:pt x="397" y="23"/>
                  </a:lnTo>
                  <a:lnTo>
                    <a:pt x="397" y="28"/>
                  </a:lnTo>
                  <a:lnTo>
                    <a:pt x="397" y="28"/>
                  </a:lnTo>
                  <a:lnTo>
                    <a:pt x="397" y="34"/>
                  </a:lnTo>
                  <a:lnTo>
                    <a:pt x="395" y="39"/>
                  </a:lnTo>
                  <a:lnTo>
                    <a:pt x="392" y="44"/>
                  </a:lnTo>
                  <a:lnTo>
                    <a:pt x="389" y="48"/>
                  </a:lnTo>
                  <a:lnTo>
                    <a:pt x="385" y="52"/>
                  </a:lnTo>
                  <a:lnTo>
                    <a:pt x="380" y="54"/>
                  </a:lnTo>
                  <a:lnTo>
                    <a:pt x="375" y="56"/>
                  </a:lnTo>
                  <a:lnTo>
                    <a:pt x="369" y="57"/>
                  </a:lnTo>
                  <a:lnTo>
                    <a:pt x="369"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5">
              <a:extLst>
                <a:ext uri="{FF2B5EF4-FFF2-40B4-BE49-F238E27FC236}">
                  <a16:creationId xmlns:a16="http://schemas.microsoft.com/office/drawing/2014/main" id="{0249D5CE-1E23-DD33-56AA-FC108B268052}"/>
                </a:ext>
              </a:extLst>
            </p:cNvPr>
            <p:cNvSpPr>
              <a:spLocks/>
            </p:cNvSpPr>
            <p:nvPr/>
          </p:nvSpPr>
          <p:spPr bwMode="auto">
            <a:xfrm>
              <a:off x="7761288" y="2768601"/>
              <a:ext cx="269875" cy="15875"/>
            </a:xfrm>
            <a:custGeom>
              <a:avLst/>
              <a:gdLst>
                <a:gd name="T0" fmla="*/ 992 w 1020"/>
                <a:gd name="T1" fmla="*/ 57 h 57"/>
                <a:gd name="T2" fmla="*/ 28 w 1020"/>
                <a:gd name="T3" fmla="*/ 57 h 57"/>
                <a:gd name="T4" fmla="*/ 28 w 1020"/>
                <a:gd name="T5" fmla="*/ 57 h 57"/>
                <a:gd name="T6" fmla="*/ 22 w 1020"/>
                <a:gd name="T7" fmla="*/ 56 h 57"/>
                <a:gd name="T8" fmla="*/ 17 w 1020"/>
                <a:gd name="T9" fmla="*/ 55 h 57"/>
                <a:gd name="T10" fmla="*/ 12 w 1020"/>
                <a:gd name="T11" fmla="*/ 52 h 57"/>
                <a:gd name="T12" fmla="*/ 8 w 1020"/>
                <a:gd name="T13" fmla="*/ 49 h 57"/>
                <a:gd name="T14" fmla="*/ 5 w 1020"/>
                <a:gd name="T15" fmla="*/ 45 h 57"/>
                <a:gd name="T16" fmla="*/ 2 w 1020"/>
                <a:gd name="T17" fmla="*/ 40 h 57"/>
                <a:gd name="T18" fmla="*/ 1 w 1020"/>
                <a:gd name="T19" fmla="*/ 34 h 57"/>
                <a:gd name="T20" fmla="*/ 0 w 1020"/>
                <a:gd name="T21" fmla="*/ 29 h 57"/>
                <a:gd name="T22" fmla="*/ 0 w 1020"/>
                <a:gd name="T23" fmla="*/ 29 h 57"/>
                <a:gd name="T24" fmla="*/ 1 w 1020"/>
                <a:gd name="T25" fmla="*/ 23 h 57"/>
                <a:gd name="T26" fmla="*/ 2 w 1020"/>
                <a:gd name="T27" fmla="*/ 18 h 57"/>
                <a:gd name="T28" fmla="*/ 5 w 1020"/>
                <a:gd name="T29" fmla="*/ 12 h 57"/>
                <a:gd name="T30" fmla="*/ 8 w 1020"/>
                <a:gd name="T31" fmla="*/ 8 h 57"/>
                <a:gd name="T32" fmla="*/ 12 w 1020"/>
                <a:gd name="T33" fmla="*/ 5 h 57"/>
                <a:gd name="T34" fmla="*/ 17 w 1020"/>
                <a:gd name="T35" fmla="*/ 2 h 57"/>
                <a:gd name="T36" fmla="*/ 22 w 1020"/>
                <a:gd name="T37" fmla="*/ 0 h 57"/>
                <a:gd name="T38" fmla="*/ 28 w 1020"/>
                <a:gd name="T39" fmla="*/ 0 h 57"/>
                <a:gd name="T40" fmla="*/ 992 w 1020"/>
                <a:gd name="T41" fmla="*/ 0 h 57"/>
                <a:gd name="T42" fmla="*/ 992 w 1020"/>
                <a:gd name="T43" fmla="*/ 0 h 57"/>
                <a:gd name="T44" fmla="*/ 998 w 1020"/>
                <a:gd name="T45" fmla="*/ 0 h 57"/>
                <a:gd name="T46" fmla="*/ 1003 w 1020"/>
                <a:gd name="T47" fmla="*/ 2 h 57"/>
                <a:gd name="T48" fmla="*/ 1008 w 1020"/>
                <a:gd name="T49" fmla="*/ 5 h 57"/>
                <a:gd name="T50" fmla="*/ 1012 w 1020"/>
                <a:gd name="T51" fmla="*/ 8 h 57"/>
                <a:gd name="T52" fmla="*/ 1015 w 1020"/>
                <a:gd name="T53" fmla="*/ 12 h 57"/>
                <a:gd name="T54" fmla="*/ 1018 w 1020"/>
                <a:gd name="T55" fmla="*/ 18 h 57"/>
                <a:gd name="T56" fmla="*/ 1020 w 1020"/>
                <a:gd name="T57" fmla="*/ 23 h 57"/>
                <a:gd name="T58" fmla="*/ 1020 w 1020"/>
                <a:gd name="T59" fmla="*/ 29 h 57"/>
                <a:gd name="T60" fmla="*/ 1020 w 1020"/>
                <a:gd name="T61" fmla="*/ 29 h 57"/>
                <a:gd name="T62" fmla="*/ 1020 w 1020"/>
                <a:gd name="T63" fmla="*/ 34 h 57"/>
                <a:gd name="T64" fmla="*/ 1018 w 1020"/>
                <a:gd name="T65" fmla="*/ 40 h 57"/>
                <a:gd name="T66" fmla="*/ 1015 w 1020"/>
                <a:gd name="T67" fmla="*/ 45 h 57"/>
                <a:gd name="T68" fmla="*/ 1012 w 1020"/>
                <a:gd name="T69" fmla="*/ 49 h 57"/>
                <a:gd name="T70" fmla="*/ 1008 w 1020"/>
                <a:gd name="T71" fmla="*/ 52 h 57"/>
                <a:gd name="T72" fmla="*/ 1003 w 1020"/>
                <a:gd name="T73" fmla="*/ 55 h 57"/>
                <a:gd name="T74" fmla="*/ 998 w 1020"/>
                <a:gd name="T75" fmla="*/ 56 h 57"/>
                <a:gd name="T76" fmla="*/ 992 w 1020"/>
                <a:gd name="T77" fmla="*/ 57 h 57"/>
                <a:gd name="T78" fmla="*/ 992 w 1020"/>
                <a:gd name="T79"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20" h="57">
                  <a:moveTo>
                    <a:pt x="992" y="57"/>
                  </a:moveTo>
                  <a:lnTo>
                    <a:pt x="28" y="57"/>
                  </a:lnTo>
                  <a:lnTo>
                    <a:pt x="28" y="57"/>
                  </a:lnTo>
                  <a:lnTo>
                    <a:pt x="22" y="56"/>
                  </a:lnTo>
                  <a:lnTo>
                    <a:pt x="17" y="55"/>
                  </a:lnTo>
                  <a:lnTo>
                    <a:pt x="12" y="52"/>
                  </a:lnTo>
                  <a:lnTo>
                    <a:pt x="8" y="49"/>
                  </a:lnTo>
                  <a:lnTo>
                    <a:pt x="5" y="45"/>
                  </a:lnTo>
                  <a:lnTo>
                    <a:pt x="2" y="40"/>
                  </a:lnTo>
                  <a:lnTo>
                    <a:pt x="1" y="34"/>
                  </a:lnTo>
                  <a:lnTo>
                    <a:pt x="0" y="29"/>
                  </a:lnTo>
                  <a:lnTo>
                    <a:pt x="0" y="29"/>
                  </a:lnTo>
                  <a:lnTo>
                    <a:pt x="1" y="23"/>
                  </a:lnTo>
                  <a:lnTo>
                    <a:pt x="2" y="18"/>
                  </a:lnTo>
                  <a:lnTo>
                    <a:pt x="5" y="12"/>
                  </a:lnTo>
                  <a:lnTo>
                    <a:pt x="8" y="8"/>
                  </a:lnTo>
                  <a:lnTo>
                    <a:pt x="12" y="5"/>
                  </a:lnTo>
                  <a:lnTo>
                    <a:pt x="17" y="2"/>
                  </a:lnTo>
                  <a:lnTo>
                    <a:pt x="22" y="0"/>
                  </a:lnTo>
                  <a:lnTo>
                    <a:pt x="28" y="0"/>
                  </a:lnTo>
                  <a:lnTo>
                    <a:pt x="992" y="0"/>
                  </a:lnTo>
                  <a:lnTo>
                    <a:pt x="992" y="0"/>
                  </a:lnTo>
                  <a:lnTo>
                    <a:pt x="998" y="0"/>
                  </a:lnTo>
                  <a:lnTo>
                    <a:pt x="1003" y="2"/>
                  </a:lnTo>
                  <a:lnTo>
                    <a:pt x="1008" y="5"/>
                  </a:lnTo>
                  <a:lnTo>
                    <a:pt x="1012" y="8"/>
                  </a:lnTo>
                  <a:lnTo>
                    <a:pt x="1015" y="12"/>
                  </a:lnTo>
                  <a:lnTo>
                    <a:pt x="1018" y="18"/>
                  </a:lnTo>
                  <a:lnTo>
                    <a:pt x="1020" y="23"/>
                  </a:lnTo>
                  <a:lnTo>
                    <a:pt x="1020" y="29"/>
                  </a:lnTo>
                  <a:lnTo>
                    <a:pt x="1020" y="29"/>
                  </a:lnTo>
                  <a:lnTo>
                    <a:pt x="1020" y="34"/>
                  </a:lnTo>
                  <a:lnTo>
                    <a:pt x="1018" y="40"/>
                  </a:lnTo>
                  <a:lnTo>
                    <a:pt x="1015" y="45"/>
                  </a:lnTo>
                  <a:lnTo>
                    <a:pt x="1012" y="49"/>
                  </a:lnTo>
                  <a:lnTo>
                    <a:pt x="1008" y="52"/>
                  </a:lnTo>
                  <a:lnTo>
                    <a:pt x="1003" y="55"/>
                  </a:lnTo>
                  <a:lnTo>
                    <a:pt x="998" y="56"/>
                  </a:lnTo>
                  <a:lnTo>
                    <a:pt x="992" y="57"/>
                  </a:lnTo>
                  <a:lnTo>
                    <a:pt x="992"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6">
              <a:extLst>
                <a:ext uri="{FF2B5EF4-FFF2-40B4-BE49-F238E27FC236}">
                  <a16:creationId xmlns:a16="http://schemas.microsoft.com/office/drawing/2014/main" id="{2C6ACC1E-F885-C083-CD5A-05556EC1DC38}"/>
                </a:ext>
              </a:extLst>
            </p:cNvPr>
            <p:cNvSpPr>
              <a:spLocks/>
            </p:cNvSpPr>
            <p:nvPr/>
          </p:nvSpPr>
          <p:spPr bwMode="auto">
            <a:xfrm>
              <a:off x="7761288" y="2814638"/>
              <a:ext cx="209550" cy="14288"/>
            </a:xfrm>
            <a:custGeom>
              <a:avLst/>
              <a:gdLst>
                <a:gd name="T0" fmla="*/ 766 w 794"/>
                <a:gd name="T1" fmla="*/ 57 h 57"/>
                <a:gd name="T2" fmla="*/ 28 w 794"/>
                <a:gd name="T3" fmla="*/ 57 h 57"/>
                <a:gd name="T4" fmla="*/ 28 w 794"/>
                <a:gd name="T5" fmla="*/ 57 h 57"/>
                <a:gd name="T6" fmla="*/ 22 w 794"/>
                <a:gd name="T7" fmla="*/ 57 h 57"/>
                <a:gd name="T8" fmla="*/ 17 w 794"/>
                <a:gd name="T9" fmla="*/ 55 h 57"/>
                <a:gd name="T10" fmla="*/ 12 w 794"/>
                <a:gd name="T11" fmla="*/ 52 h 57"/>
                <a:gd name="T12" fmla="*/ 8 w 794"/>
                <a:gd name="T13" fmla="*/ 49 h 57"/>
                <a:gd name="T14" fmla="*/ 5 w 794"/>
                <a:gd name="T15" fmla="*/ 45 h 57"/>
                <a:gd name="T16" fmla="*/ 2 w 794"/>
                <a:gd name="T17" fmla="*/ 39 h 57"/>
                <a:gd name="T18" fmla="*/ 1 w 794"/>
                <a:gd name="T19" fmla="*/ 34 h 57"/>
                <a:gd name="T20" fmla="*/ 0 w 794"/>
                <a:gd name="T21" fmla="*/ 28 h 57"/>
                <a:gd name="T22" fmla="*/ 0 w 794"/>
                <a:gd name="T23" fmla="*/ 28 h 57"/>
                <a:gd name="T24" fmla="*/ 1 w 794"/>
                <a:gd name="T25" fmla="*/ 23 h 57"/>
                <a:gd name="T26" fmla="*/ 2 w 794"/>
                <a:gd name="T27" fmla="*/ 17 h 57"/>
                <a:gd name="T28" fmla="*/ 5 w 794"/>
                <a:gd name="T29" fmla="*/ 12 h 57"/>
                <a:gd name="T30" fmla="*/ 8 w 794"/>
                <a:gd name="T31" fmla="*/ 8 h 57"/>
                <a:gd name="T32" fmla="*/ 12 w 794"/>
                <a:gd name="T33" fmla="*/ 5 h 57"/>
                <a:gd name="T34" fmla="*/ 17 w 794"/>
                <a:gd name="T35" fmla="*/ 2 h 57"/>
                <a:gd name="T36" fmla="*/ 22 w 794"/>
                <a:gd name="T37" fmla="*/ 1 h 57"/>
                <a:gd name="T38" fmla="*/ 28 w 794"/>
                <a:gd name="T39" fmla="*/ 0 h 57"/>
                <a:gd name="T40" fmla="*/ 766 w 794"/>
                <a:gd name="T41" fmla="*/ 0 h 57"/>
                <a:gd name="T42" fmla="*/ 766 w 794"/>
                <a:gd name="T43" fmla="*/ 0 h 57"/>
                <a:gd name="T44" fmla="*/ 771 w 794"/>
                <a:gd name="T45" fmla="*/ 1 h 57"/>
                <a:gd name="T46" fmla="*/ 777 w 794"/>
                <a:gd name="T47" fmla="*/ 2 h 57"/>
                <a:gd name="T48" fmla="*/ 781 w 794"/>
                <a:gd name="T49" fmla="*/ 5 h 57"/>
                <a:gd name="T50" fmla="*/ 786 w 794"/>
                <a:gd name="T51" fmla="*/ 8 h 57"/>
                <a:gd name="T52" fmla="*/ 789 w 794"/>
                <a:gd name="T53" fmla="*/ 12 h 57"/>
                <a:gd name="T54" fmla="*/ 792 w 794"/>
                <a:gd name="T55" fmla="*/ 17 h 57"/>
                <a:gd name="T56" fmla="*/ 793 w 794"/>
                <a:gd name="T57" fmla="*/ 23 h 57"/>
                <a:gd name="T58" fmla="*/ 794 w 794"/>
                <a:gd name="T59" fmla="*/ 28 h 57"/>
                <a:gd name="T60" fmla="*/ 794 w 794"/>
                <a:gd name="T61" fmla="*/ 28 h 57"/>
                <a:gd name="T62" fmla="*/ 793 w 794"/>
                <a:gd name="T63" fmla="*/ 34 h 57"/>
                <a:gd name="T64" fmla="*/ 792 w 794"/>
                <a:gd name="T65" fmla="*/ 39 h 57"/>
                <a:gd name="T66" fmla="*/ 789 w 794"/>
                <a:gd name="T67" fmla="*/ 45 h 57"/>
                <a:gd name="T68" fmla="*/ 786 w 794"/>
                <a:gd name="T69" fmla="*/ 49 h 57"/>
                <a:gd name="T70" fmla="*/ 781 w 794"/>
                <a:gd name="T71" fmla="*/ 52 h 57"/>
                <a:gd name="T72" fmla="*/ 777 w 794"/>
                <a:gd name="T73" fmla="*/ 55 h 57"/>
                <a:gd name="T74" fmla="*/ 771 w 794"/>
                <a:gd name="T75" fmla="*/ 57 h 57"/>
                <a:gd name="T76" fmla="*/ 766 w 794"/>
                <a:gd name="T77" fmla="*/ 57 h 57"/>
                <a:gd name="T78" fmla="*/ 766 w 794"/>
                <a:gd name="T79"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4" h="57">
                  <a:moveTo>
                    <a:pt x="766" y="57"/>
                  </a:moveTo>
                  <a:lnTo>
                    <a:pt x="28" y="57"/>
                  </a:lnTo>
                  <a:lnTo>
                    <a:pt x="28" y="57"/>
                  </a:lnTo>
                  <a:lnTo>
                    <a:pt x="22" y="57"/>
                  </a:lnTo>
                  <a:lnTo>
                    <a:pt x="17" y="55"/>
                  </a:lnTo>
                  <a:lnTo>
                    <a:pt x="12" y="52"/>
                  </a:lnTo>
                  <a:lnTo>
                    <a:pt x="8" y="49"/>
                  </a:lnTo>
                  <a:lnTo>
                    <a:pt x="5" y="45"/>
                  </a:lnTo>
                  <a:lnTo>
                    <a:pt x="2" y="39"/>
                  </a:lnTo>
                  <a:lnTo>
                    <a:pt x="1" y="34"/>
                  </a:lnTo>
                  <a:lnTo>
                    <a:pt x="0" y="28"/>
                  </a:lnTo>
                  <a:lnTo>
                    <a:pt x="0" y="28"/>
                  </a:lnTo>
                  <a:lnTo>
                    <a:pt x="1" y="23"/>
                  </a:lnTo>
                  <a:lnTo>
                    <a:pt x="2" y="17"/>
                  </a:lnTo>
                  <a:lnTo>
                    <a:pt x="5" y="12"/>
                  </a:lnTo>
                  <a:lnTo>
                    <a:pt x="8" y="8"/>
                  </a:lnTo>
                  <a:lnTo>
                    <a:pt x="12" y="5"/>
                  </a:lnTo>
                  <a:lnTo>
                    <a:pt x="17" y="2"/>
                  </a:lnTo>
                  <a:lnTo>
                    <a:pt x="22" y="1"/>
                  </a:lnTo>
                  <a:lnTo>
                    <a:pt x="28" y="0"/>
                  </a:lnTo>
                  <a:lnTo>
                    <a:pt x="766" y="0"/>
                  </a:lnTo>
                  <a:lnTo>
                    <a:pt x="766" y="0"/>
                  </a:lnTo>
                  <a:lnTo>
                    <a:pt x="771" y="1"/>
                  </a:lnTo>
                  <a:lnTo>
                    <a:pt x="777" y="2"/>
                  </a:lnTo>
                  <a:lnTo>
                    <a:pt x="781" y="5"/>
                  </a:lnTo>
                  <a:lnTo>
                    <a:pt x="786" y="8"/>
                  </a:lnTo>
                  <a:lnTo>
                    <a:pt x="789" y="12"/>
                  </a:lnTo>
                  <a:lnTo>
                    <a:pt x="792" y="17"/>
                  </a:lnTo>
                  <a:lnTo>
                    <a:pt x="793" y="23"/>
                  </a:lnTo>
                  <a:lnTo>
                    <a:pt x="794" y="28"/>
                  </a:lnTo>
                  <a:lnTo>
                    <a:pt x="794" y="28"/>
                  </a:lnTo>
                  <a:lnTo>
                    <a:pt x="793" y="34"/>
                  </a:lnTo>
                  <a:lnTo>
                    <a:pt x="792" y="39"/>
                  </a:lnTo>
                  <a:lnTo>
                    <a:pt x="789" y="45"/>
                  </a:lnTo>
                  <a:lnTo>
                    <a:pt x="786" y="49"/>
                  </a:lnTo>
                  <a:lnTo>
                    <a:pt x="781" y="52"/>
                  </a:lnTo>
                  <a:lnTo>
                    <a:pt x="777" y="55"/>
                  </a:lnTo>
                  <a:lnTo>
                    <a:pt x="771" y="57"/>
                  </a:lnTo>
                  <a:lnTo>
                    <a:pt x="766" y="57"/>
                  </a:lnTo>
                  <a:lnTo>
                    <a:pt x="766"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5" name="Group 54">
            <a:extLst>
              <a:ext uri="{FF2B5EF4-FFF2-40B4-BE49-F238E27FC236}">
                <a16:creationId xmlns:a16="http://schemas.microsoft.com/office/drawing/2014/main" id="{ED935839-F269-7052-B2BD-9684D9B818F1}"/>
              </a:ext>
            </a:extLst>
          </p:cNvPr>
          <p:cNvGrpSpPr/>
          <p:nvPr/>
        </p:nvGrpSpPr>
        <p:grpSpPr>
          <a:xfrm>
            <a:off x="3413306" y="613125"/>
            <a:ext cx="884365" cy="884364"/>
            <a:chOff x="3855496" y="709513"/>
            <a:chExt cx="884365" cy="884364"/>
          </a:xfrm>
        </p:grpSpPr>
        <p:sp>
          <p:nvSpPr>
            <p:cNvPr id="13" name="Partial Circle 12">
              <a:extLst>
                <a:ext uri="{FF2B5EF4-FFF2-40B4-BE49-F238E27FC236}">
                  <a16:creationId xmlns:a16="http://schemas.microsoft.com/office/drawing/2014/main" id="{CB864F88-7B57-4108-4A27-B60F877923CB}"/>
                </a:ext>
              </a:extLst>
            </p:cNvPr>
            <p:cNvSpPr/>
            <p:nvPr/>
          </p:nvSpPr>
          <p:spPr>
            <a:xfrm>
              <a:off x="3855496" y="709513"/>
              <a:ext cx="884365" cy="884364"/>
            </a:xfrm>
            <a:prstGeom prst="pie">
              <a:avLst>
                <a:gd name="adj1" fmla="val 5415387"/>
                <a:gd name="adj2" fmla="val 16194422"/>
              </a:avLst>
            </a:prstGeom>
            <a:solidFill>
              <a:schemeClr val="accent4">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a:p>
          </p:txBody>
        </p:sp>
        <p:sp>
          <p:nvSpPr>
            <p:cNvPr id="18" name="Oval 17">
              <a:extLst>
                <a:ext uri="{FF2B5EF4-FFF2-40B4-BE49-F238E27FC236}">
                  <a16:creationId xmlns:a16="http://schemas.microsoft.com/office/drawing/2014/main" id="{FB23BDD8-CE27-BC64-C017-5770EF15A030}"/>
                </a:ext>
              </a:extLst>
            </p:cNvPr>
            <p:cNvSpPr/>
            <p:nvPr/>
          </p:nvSpPr>
          <p:spPr>
            <a:xfrm>
              <a:off x="3980754" y="839215"/>
              <a:ext cx="624960" cy="6249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b="1" dirty="0"/>
                <a:t>01</a:t>
              </a:r>
            </a:p>
          </p:txBody>
        </p:sp>
      </p:grpSp>
      <p:grpSp>
        <p:nvGrpSpPr>
          <p:cNvPr id="54" name="Group 53">
            <a:extLst>
              <a:ext uri="{FF2B5EF4-FFF2-40B4-BE49-F238E27FC236}">
                <a16:creationId xmlns:a16="http://schemas.microsoft.com/office/drawing/2014/main" id="{8321AAEC-E27D-8CA0-0B91-229322EBE630}"/>
              </a:ext>
            </a:extLst>
          </p:cNvPr>
          <p:cNvGrpSpPr/>
          <p:nvPr/>
        </p:nvGrpSpPr>
        <p:grpSpPr>
          <a:xfrm>
            <a:off x="3413306" y="2382498"/>
            <a:ext cx="884365" cy="884364"/>
            <a:chOff x="3855496" y="2442332"/>
            <a:chExt cx="884365" cy="884364"/>
          </a:xfrm>
        </p:grpSpPr>
        <p:sp>
          <p:nvSpPr>
            <p:cNvPr id="50" name="Partial Circle 49">
              <a:extLst>
                <a:ext uri="{FF2B5EF4-FFF2-40B4-BE49-F238E27FC236}">
                  <a16:creationId xmlns:a16="http://schemas.microsoft.com/office/drawing/2014/main" id="{D2C8453E-32E8-2810-B85E-C33BB4642602}"/>
                </a:ext>
              </a:extLst>
            </p:cNvPr>
            <p:cNvSpPr/>
            <p:nvPr/>
          </p:nvSpPr>
          <p:spPr>
            <a:xfrm>
              <a:off x="3855496" y="2442332"/>
              <a:ext cx="884365" cy="884364"/>
            </a:xfrm>
            <a:prstGeom prst="pie">
              <a:avLst>
                <a:gd name="adj1" fmla="val 5415387"/>
                <a:gd name="adj2" fmla="val 16194422"/>
              </a:avLst>
            </a:prstGeom>
            <a:solidFill>
              <a:schemeClr val="accent4">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a:p>
          </p:txBody>
        </p:sp>
        <p:sp>
          <p:nvSpPr>
            <p:cNvPr id="51" name="Oval 50">
              <a:extLst>
                <a:ext uri="{FF2B5EF4-FFF2-40B4-BE49-F238E27FC236}">
                  <a16:creationId xmlns:a16="http://schemas.microsoft.com/office/drawing/2014/main" id="{974178C0-2F79-A27B-EBE0-BFA56DA8F0EB}"/>
                </a:ext>
              </a:extLst>
            </p:cNvPr>
            <p:cNvSpPr/>
            <p:nvPr/>
          </p:nvSpPr>
          <p:spPr>
            <a:xfrm>
              <a:off x="3980754" y="2572034"/>
              <a:ext cx="624960" cy="6249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b="1" dirty="0"/>
                <a:t>02</a:t>
              </a:r>
            </a:p>
          </p:txBody>
        </p:sp>
      </p:grpSp>
      <p:grpSp>
        <p:nvGrpSpPr>
          <p:cNvPr id="56" name="Group 55">
            <a:extLst>
              <a:ext uri="{FF2B5EF4-FFF2-40B4-BE49-F238E27FC236}">
                <a16:creationId xmlns:a16="http://schemas.microsoft.com/office/drawing/2014/main" id="{804CCD7E-D361-4862-7E00-2809FEF03195}"/>
              </a:ext>
            </a:extLst>
          </p:cNvPr>
          <p:cNvGrpSpPr/>
          <p:nvPr/>
        </p:nvGrpSpPr>
        <p:grpSpPr>
          <a:xfrm>
            <a:off x="3413306" y="4367313"/>
            <a:ext cx="884365" cy="884364"/>
            <a:chOff x="3855496" y="2442332"/>
            <a:chExt cx="884365" cy="884364"/>
          </a:xfrm>
        </p:grpSpPr>
        <p:sp>
          <p:nvSpPr>
            <p:cNvPr id="57" name="Partial Circle 56">
              <a:extLst>
                <a:ext uri="{FF2B5EF4-FFF2-40B4-BE49-F238E27FC236}">
                  <a16:creationId xmlns:a16="http://schemas.microsoft.com/office/drawing/2014/main" id="{7DB3EB4B-B057-759F-D0CE-5DF4E2120FD2}"/>
                </a:ext>
              </a:extLst>
            </p:cNvPr>
            <p:cNvSpPr/>
            <p:nvPr/>
          </p:nvSpPr>
          <p:spPr>
            <a:xfrm>
              <a:off x="3855496" y="2442332"/>
              <a:ext cx="884365" cy="884364"/>
            </a:xfrm>
            <a:prstGeom prst="pie">
              <a:avLst>
                <a:gd name="adj1" fmla="val 5415387"/>
                <a:gd name="adj2" fmla="val 16194422"/>
              </a:avLst>
            </a:prstGeom>
            <a:solidFill>
              <a:schemeClr val="accent4">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a:p>
          </p:txBody>
        </p:sp>
        <p:sp>
          <p:nvSpPr>
            <p:cNvPr id="58" name="Oval 57">
              <a:extLst>
                <a:ext uri="{FF2B5EF4-FFF2-40B4-BE49-F238E27FC236}">
                  <a16:creationId xmlns:a16="http://schemas.microsoft.com/office/drawing/2014/main" id="{D1BC9601-08D3-82E6-BE42-EE827BD958CC}"/>
                </a:ext>
              </a:extLst>
            </p:cNvPr>
            <p:cNvSpPr/>
            <p:nvPr/>
          </p:nvSpPr>
          <p:spPr>
            <a:xfrm>
              <a:off x="3980754" y="2572034"/>
              <a:ext cx="624960" cy="6249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b="1" dirty="0"/>
                <a:t>03</a:t>
              </a:r>
            </a:p>
          </p:txBody>
        </p:sp>
      </p:grpSp>
      <p:sp>
        <p:nvSpPr>
          <p:cNvPr id="28" name="Text Placeholder 23">
            <a:extLst>
              <a:ext uri="{FF2B5EF4-FFF2-40B4-BE49-F238E27FC236}">
                <a16:creationId xmlns:a16="http://schemas.microsoft.com/office/drawing/2014/main" id="{18416C5D-D2C1-6271-583B-6333CE78BDEA}"/>
              </a:ext>
            </a:extLst>
          </p:cNvPr>
          <p:cNvSpPr txBox="1">
            <a:spLocks/>
          </p:cNvSpPr>
          <p:nvPr/>
        </p:nvSpPr>
        <p:spPr>
          <a:xfrm>
            <a:off x="4422935" y="742777"/>
            <a:ext cx="6925785" cy="1200329"/>
          </a:xfrm>
          <a:prstGeom prst="rect">
            <a:avLst/>
          </a:prstGeom>
        </p:spPr>
        <p:txBody>
          <a:bodyPr wrap="square" lIns="0" tIns="0" rIns="0" bIns="0" anchor="t" anchorCtr="0">
            <a:spAutoFit/>
          </a:bodyPr>
          <a:lstStyle>
            <a:lvl1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00000"/>
              </a:lnSpc>
              <a:spcBef>
                <a:spcPts val="0"/>
              </a:spcBef>
              <a:buFont typeface="Arial" panose="020B0604020202020204" pitchFamily="34" charset="0"/>
              <a:buNone/>
              <a:defRPr sz="1600" kern="1200">
                <a:solidFill>
                  <a:schemeClr val="tx1"/>
                </a:solidFill>
                <a:latin typeface="+mn-lt"/>
                <a:ea typeface="+mn-ea"/>
                <a:cs typeface="+mn-cs"/>
              </a:defRPr>
            </a:lvl2pPr>
            <a:lvl3pPr marL="914400" indent="0" algn="ctr" defTabSz="9144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3pPr>
            <a:lvl4pPr marL="1371600" indent="0" algn="ctr"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4pPr>
            <a:lvl5pPr marL="1828800" indent="0" algn="ctr"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300" dirty="0">
                <a:latin typeface="Rubik" pitchFamily="2" charset="-79"/>
                <a:cs typeface="Rubik" pitchFamily="2" charset="-79"/>
              </a:rPr>
              <a:t>Every practice is unique, and it is the Client’s responsibility to implement these opinions appropriately to Client’s specific practice and circumstances.  Client is not under the obligation to implement any recommendations made by RBS.  Recommendations made by RBS are our opinions only, and Client should consult an attorney regarding the application of these recommendations in Client’s specific market and circumstance.   RBS is not a law firm and is not providing legal advice to Client.​</a:t>
            </a:r>
          </a:p>
        </p:txBody>
      </p:sp>
      <p:cxnSp>
        <p:nvCxnSpPr>
          <p:cNvPr id="24" name="Straight Connector 23">
            <a:extLst>
              <a:ext uri="{FF2B5EF4-FFF2-40B4-BE49-F238E27FC236}">
                <a16:creationId xmlns:a16="http://schemas.microsoft.com/office/drawing/2014/main" id="{B36B6933-2AF7-F6AC-A05F-0CF91374F2C9}"/>
              </a:ext>
            </a:extLst>
          </p:cNvPr>
          <p:cNvCxnSpPr>
            <a:cxnSpLocks/>
          </p:cNvCxnSpPr>
          <p:nvPr/>
        </p:nvCxnSpPr>
        <p:spPr>
          <a:xfrm flipH="1">
            <a:off x="4422929" y="2231475"/>
            <a:ext cx="692578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CAB5E9F-71C9-6ABB-4A89-D18525BBCD60}"/>
              </a:ext>
            </a:extLst>
          </p:cNvPr>
          <p:cNvCxnSpPr>
            <a:cxnSpLocks/>
          </p:cNvCxnSpPr>
          <p:nvPr/>
        </p:nvCxnSpPr>
        <p:spPr>
          <a:xfrm flipH="1">
            <a:off x="4422929" y="4208596"/>
            <a:ext cx="692578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3" name="Text Placeholder 23">
            <a:extLst>
              <a:ext uri="{FF2B5EF4-FFF2-40B4-BE49-F238E27FC236}">
                <a16:creationId xmlns:a16="http://schemas.microsoft.com/office/drawing/2014/main" id="{B7C6785B-B69D-0BDE-B72F-35EAD90D324B}"/>
              </a:ext>
            </a:extLst>
          </p:cNvPr>
          <p:cNvSpPr txBox="1">
            <a:spLocks/>
          </p:cNvSpPr>
          <p:nvPr/>
        </p:nvSpPr>
        <p:spPr>
          <a:xfrm>
            <a:off x="4422935" y="2519844"/>
            <a:ext cx="6925785" cy="1400383"/>
          </a:xfrm>
          <a:prstGeom prst="rect">
            <a:avLst/>
          </a:prstGeom>
        </p:spPr>
        <p:txBody>
          <a:bodyPr wrap="square" lIns="0" tIns="0" rIns="0" bIns="0" anchor="t" anchorCtr="0">
            <a:spAutoFit/>
          </a:bodyPr>
          <a:lstStyle>
            <a:lvl1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00000"/>
              </a:lnSpc>
              <a:spcBef>
                <a:spcPts val="0"/>
              </a:spcBef>
              <a:buFont typeface="Arial" panose="020B0604020202020204" pitchFamily="34" charset="0"/>
              <a:buNone/>
              <a:defRPr sz="1600" kern="1200">
                <a:solidFill>
                  <a:schemeClr val="tx1"/>
                </a:solidFill>
                <a:latin typeface="+mn-lt"/>
                <a:ea typeface="+mn-ea"/>
                <a:cs typeface="+mn-cs"/>
              </a:defRPr>
            </a:lvl2pPr>
            <a:lvl3pPr marL="914400" indent="0" algn="ctr" defTabSz="9144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3pPr>
            <a:lvl4pPr marL="1371600" indent="0" algn="ctr"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4pPr>
            <a:lvl5pPr marL="1828800" indent="0" algn="ctr"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300" dirty="0">
                <a:latin typeface="Rubik" pitchFamily="2" charset="-79"/>
                <a:cs typeface="Rubik" pitchFamily="2" charset="-79"/>
              </a:rPr>
              <a:t>Client agrees to indemnify and hold RBS, its affiliates and owners, and their respective officers, directors, agents, employees and representatives (each an “RBS Indemnified Party”) harmless from and against any and all claims, actions, liabilities, losses, costs and expenses of any nature whatsoever, including reasonable attorneys’ fees and other costs of investigating and defending any such claim or action (“Losses”), which may be asserted against any of RBS Indemnified Parties, in connection with Client’s decision to implement any recommendations made by RBS.</a:t>
            </a:r>
          </a:p>
        </p:txBody>
      </p:sp>
      <p:sp>
        <p:nvSpPr>
          <p:cNvPr id="59" name="Text Placeholder 23">
            <a:extLst>
              <a:ext uri="{FF2B5EF4-FFF2-40B4-BE49-F238E27FC236}">
                <a16:creationId xmlns:a16="http://schemas.microsoft.com/office/drawing/2014/main" id="{6A248687-EF6F-CE01-AB1C-8B71E4311D43}"/>
              </a:ext>
            </a:extLst>
          </p:cNvPr>
          <p:cNvSpPr txBox="1">
            <a:spLocks/>
          </p:cNvSpPr>
          <p:nvPr/>
        </p:nvSpPr>
        <p:spPr>
          <a:xfrm>
            <a:off x="4422935" y="4496965"/>
            <a:ext cx="6925785" cy="1200329"/>
          </a:xfrm>
          <a:prstGeom prst="rect">
            <a:avLst/>
          </a:prstGeom>
        </p:spPr>
        <p:txBody>
          <a:bodyPr wrap="square" lIns="0" tIns="0" rIns="0" bIns="0" anchor="t" anchorCtr="0">
            <a:spAutoFit/>
          </a:bodyPr>
          <a:lstStyle>
            <a:lvl1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00000"/>
              </a:lnSpc>
              <a:spcBef>
                <a:spcPts val="0"/>
              </a:spcBef>
              <a:buFont typeface="Arial" panose="020B0604020202020204" pitchFamily="34" charset="0"/>
              <a:buNone/>
              <a:defRPr sz="1600" kern="1200">
                <a:solidFill>
                  <a:schemeClr val="tx1"/>
                </a:solidFill>
                <a:latin typeface="+mn-lt"/>
                <a:ea typeface="+mn-ea"/>
                <a:cs typeface="+mn-cs"/>
              </a:defRPr>
            </a:lvl2pPr>
            <a:lvl3pPr marL="914400" indent="0" algn="ctr" defTabSz="9144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3pPr>
            <a:lvl4pPr marL="1371600" indent="0" algn="ctr"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4pPr>
            <a:lvl5pPr marL="1828800" indent="0" algn="ctr" defTabSz="914400" rtl="0" eaLnBrk="1" latinLnBrk="0" hangingPunct="1">
              <a:lnSpc>
                <a:spcPct val="100000"/>
              </a:lnSpc>
              <a:spcBef>
                <a:spcPts val="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300" dirty="0">
                <a:latin typeface="Rubik" pitchFamily="2" charset="-79"/>
                <a:cs typeface="Rubik" pitchFamily="2" charset="-79"/>
              </a:rPr>
              <a:t>CPT copyright 2026 American Medical Association.  All rights reserved.  Fee schedules, relative value units, conversion factors and/or related components are not assigned by the AMA, are not part of CPT, and the AMA is not recommending their use.  The AMA does not directly or indirectly practice medicine or dispense medical services. The AMA assumes no liability for data contained or not contained herein. CPT is a registered trademark of the American Medical Association.</a:t>
            </a:r>
          </a:p>
        </p:txBody>
      </p:sp>
      <p:cxnSp>
        <p:nvCxnSpPr>
          <p:cNvPr id="4" name="Straight Connector 3">
            <a:extLst>
              <a:ext uri="{FF2B5EF4-FFF2-40B4-BE49-F238E27FC236}">
                <a16:creationId xmlns:a16="http://schemas.microsoft.com/office/drawing/2014/main" id="{7F4D8145-3394-FDE6-1BF8-CB0F1B223021}"/>
              </a:ext>
            </a:extLst>
          </p:cNvPr>
          <p:cNvCxnSpPr>
            <a:cxnSpLocks/>
          </p:cNvCxnSpPr>
          <p:nvPr/>
        </p:nvCxnSpPr>
        <p:spPr>
          <a:xfrm flipV="1">
            <a:off x="716243" y="1073588"/>
            <a:ext cx="0" cy="1181547"/>
          </a:xfrm>
          <a:prstGeom prst="line">
            <a:avLst/>
          </a:prstGeom>
          <a:ln>
            <a:solidFill>
              <a:schemeClr val="bg1">
                <a:alpha val="28000"/>
              </a:schemeClr>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ADDD19EF-64A3-06A1-4CF8-F92152A17CC0}"/>
              </a:ext>
            </a:extLst>
          </p:cNvPr>
          <p:cNvSpPr>
            <a:spLocks noGrp="1"/>
          </p:cNvSpPr>
          <p:nvPr>
            <p:ph type="ftr" sz="quarter" idx="11"/>
          </p:nvPr>
        </p:nvSpPr>
        <p:spPr/>
        <p:txBody>
          <a:bodyPr/>
          <a:lstStyle/>
          <a:p>
            <a:r>
              <a:rPr lang="en-US" dirty="0"/>
              <a:t>CPT codes are used with permission of the American Medical Association. ©Copyright American Medical Association 2026. All rights reserved.</a:t>
            </a:r>
          </a:p>
        </p:txBody>
      </p:sp>
    </p:spTree>
    <p:extLst>
      <p:ext uri="{BB962C8B-B14F-4D97-AF65-F5344CB8AC3E}">
        <p14:creationId xmlns:p14="http://schemas.microsoft.com/office/powerpoint/2010/main" val="1694132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C571BD7-73F9-0654-F623-9A860CE9DCB7}"/>
              </a:ext>
            </a:extLst>
          </p:cNvPr>
          <p:cNvSpPr>
            <a:spLocks noGrp="1"/>
          </p:cNvSpPr>
          <p:nvPr>
            <p:ph type="ftr" sz="quarter" idx="11"/>
          </p:nvPr>
        </p:nvSpPr>
        <p:spPr>
          <a:xfrm>
            <a:off x="1672590" y="6356350"/>
            <a:ext cx="9239250" cy="365125"/>
          </a:xfrm>
        </p:spPr>
        <p:txBody>
          <a:bodyPr anchor="ctr">
            <a:normAutofit/>
          </a:bodyPr>
          <a:lstStyle/>
          <a:p>
            <a:pPr>
              <a:spcAft>
                <a:spcPts val="600"/>
              </a:spcAft>
            </a:pPr>
            <a:endParaRPr lang="en-US" dirty="0"/>
          </a:p>
        </p:txBody>
      </p:sp>
      <p:sp>
        <p:nvSpPr>
          <p:cNvPr id="3" name="Slide Number Placeholder 2">
            <a:extLst>
              <a:ext uri="{FF2B5EF4-FFF2-40B4-BE49-F238E27FC236}">
                <a16:creationId xmlns:a16="http://schemas.microsoft.com/office/drawing/2014/main" id="{E09AE574-A88F-2CCC-627D-37431FB6D573}"/>
              </a:ext>
            </a:extLst>
          </p:cNvPr>
          <p:cNvSpPr>
            <a:spLocks noGrp="1"/>
          </p:cNvSpPr>
          <p:nvPr>
            <p:ph type="sldNum" sz="quarter" idx="12"/>
          </p:nvPr>
        </p:nvSpPr>
        <p:spPr>
          <a:xfrm>
            <a:off x="11115040" y="6356350"/>
            <a:ext cx="634048" cy="365125"/>
          </a:xfrm>
        </p:spPr>
        <p:txBody>
          <a:bodyPr anchor="ctr">
            <a:normAutofit/>
          </a:bodyPr>
          <a:lstStyle/>
          <a:p>
            <a:pPr>
              <a:spcAft>
                <a:spcPts val="600"/>
              </a:spcAft>
            </a:pPr>
            <a:fld id="{547B76BF-2593-4CC7-83CC-6317F015A1F0}" type="slidenum">
              <a:rPr lang="en-US" smtClean="0"/>
              <a:pPr>
                <a:spcAft>
                  <a:spcPts val="600"/>
                </a:spcAft>
              </a:pPr>
              <a:t>3</a:t>
            </a:fld>
            <a:endParaRPr lang="en-US"/>
          </a:p>
        </p:txBody>
      </p:sp>
      <p:sp>
        <p:nvSpPr>
          <p:cNvPr id="10" name="Title 3">
            <a:extLst>
              <a:ext uri="{FF2B5EF4-FFF2-40B4-BE49-F238E27FC236}">
                <a16:creationId xmlns:a16="http://schemas.microsoft.com/office/drawing/2014/main" id="{9BF39435-C377-7799-6964-AA662AF169EA}"/>
              </a:ext>
            </a:extLst>
          </p:cNvPr>
          <p:cNvSpPr>
            <a:spLocks noGrp="1"/>
          </p:cNvSpPr>
          <p:nvPr>
            <p:ph type="title"/>
          </p:nvPr>
        </p:nvSpPr>
        <p:spPr>
          <a:xfrm>
            <a:off x="442913" y="360620"/>
            <a:ext cx="9163049" cy="601899"/>
          </a:xfrm>
        </p:spPr>
        <p:txBody>
          <a:bodyPr/>
          <a:lstStyle/>
          <a:p>
            <a:r>
              <a:rPr lang="en-US" dirty="0"/>
              <a:t>2026 MPFS Treatment Codes and Rates</a:t>
            </a:r>
          </a:p>
        </p:txBody>
      </p:sp>
      <p:sp>
        <p:nvSpPr>
          <p:cNvPr id="12" name="Text Placeholder 4">
            <a:extLst>
              <a:ext uri="{FF2B5EF4-FFF2-40B4-BE49-F238E27FC236}">
                <a16:creationId xmlns:a16="http://schemas.microsoft.com/office/drawing/2014/main" id="{055756AF-6BC8-6FB8-472D-2EAC2BCB74EA}"/>
              </a:ext>
            </a:extLst>
          </p:cNvPr>
          <p:cNvSpPr>
            <a:spLocks noGrp="1"/>
          </p:cNvSpPr>
          <p:nvPr>
            <p:ph type="body" sz="quarter" idx="13"/>
          </p:nvPr>
        </p:nvSpPr>
        <p:spPr>
          <a:xfrm>
            <a:off x="442913" y="1069700"/>
            <a:ext cx="9163050" cy="365125"/>
          </a:xfrm>
        </p:spPr>
        <p:txBody>
          <a:bodyPr/>
          <a:lstStyle/>
          <a:p>
            <a:r>
              <a:rPr lang="en-US" dirty="0"/>
              <a:t>Non-Stereotactic Daily Treatment Q2 2026</a:t>
            </a:r>
          </a:p>
        </p:txBody>
      </p:sp>
      <p:sp>
        <p:nvSpPr>
          <p:cNvPr id="14" name="Text Placeholder 5">
            <a:extLst>
              <a:ext uri="{FF2B5EF4-FFF2-40B4-BE49-F238E27FC236}">
                <a16:creationId xmlns:a16="http://schemas.microsoft.com/office/drawing/2014/main" id="{58E379B8-64E4-F562-6778-4E1361ACD33B}"/>
              </a:ext>
            </a:extLst>
          </p:cNvPr>
          <p:cNvSpPr>
            <a:spLocks noGrp="1"/>
          </p:cNvSpPr>
          <p:nvPr>
            <p:ph type="body" sz="quarter" idx="60"/>
          </p:nvPr>
        </p:nvSpPr>
        <p:spPr>
          <a:xfrm>
            <a:off x="1091710" y="3985587"/>
            <a:ext cx="2641262" cy="1588172"/>
          </a:xfrm>
        </p:spPr>
        <p:txBody>
          <a:bodyPr>
            <a:normAutofit/>
          </a:bodyPr>
          <a:lstStyle/>
          <a:p>
            <a:r>
              <a:rPr lang="en-US" sz="1400" dirty="0"/>
              <a:t>Radiation treatment delivery; Level 1 (for example, single electron field, multiple electron fields, </a:t>
            </a:r>
            <a:r>
              <a:rPr lang="en-US" sz="1400" b="1" i="1" dirty="0"/>
              <a:t>single isocenter </a:t>
            </a:r>
            <a:r>
              <a:rPr lang="en-US" sz="1400" dirty="0"/>
              <a:t>2D photons), including imaging guidance, when performed </a:t>
            </a:r>
          </a:p>
        </p:txBody>
      </p:sp>
      <p:sp>
        <p:nvSpPr>
          <p:cNvPr id="16" name="Text Placeholder 6">
            <a:extLst>
              <a:ext uri="{FF2B5EF4-FFF2-40B4-BE49-F238E27FC236}">
                <a16:creationId xmlns:a16="http://schemas.microsoft.com/office/drawing/2014/main" id="{2E72D4B5-6C3D-CFC2-C4E6-4C18C39E993D}"/>
              </a:ext>
            </a:extLst>
          </p:cNvPr>
          <p:cNvSpPr>
            <a:spLocks noGrp="1"/>
          </p:cNvSpPr>
          <p:nvPr>
            <p:ph type="body" sz="quarter" idx="61"/>
          </p:nvPr>
        </p:nvSpPr>
        <p:spPr>
          <a:xfrm>
            <a:off x="4775369" y="4022043"/>
            <a:ext cx="2641262" cy="1293537"/>
          </a:xfrm>
        </p:spPr>
        <p:txBody>
          <a:bodyPr>
            <a:normAutofit/>
          </a:bodyPr>
          <a:lstStyle/>
          <a:p>
            <a:r>
              <a:rPr lang="en-US" sz="1400" dirty="0"/>
              <a:t>Radiation treatment delivery; Level 2, single isocenter (</a:t>
            </a:r>
            <a:r>
              <a:rPr lang="en-US" sz="1400" dirty="0" err="1"/>
              <a:t>eg</a:t>
            </a:r>
            <a:r>
              <a:rPr lang="en-US" sz="1400" dirty="0"/>
              <a:t>, 3D or IMRT), photons, including imaging guidance, when performed </a:t>
            </a:r>
          </a:p>
        </p:txBody>
      </p:sp>
      <p:sp>
        <p:nvSpPr>
          <p:cNvPr id="18" name="Text Placeholder 7">
            <a:extLst>
              <a:ext uri="{FF2B5EF4-FFF2-40B4-BE49-F238E27FC236}">
                <a16:creationId xmlns:a16="http://schemas.microsoft.com/office/drawing/2014/main" id="{4D9FF3CC-F131-7E23-D4C2-E99286B711C4}"/>
              </a:ext>
            </a:extLst>
          </p:cNvPr>
          <p:cNvSpPr>
            <a:spLocks noGrp="1"/>
          </p:cNvSpPr>
          <p:nvPr>
            <p:ph type="body" sz="quarter" idx="62"/>
          </p:nvPr>
        </p:nvSpPr>
        <p:spPr>
          <a:xfrm>
            <a:off x="8085330" y="3817133"/>
            <a:ext cx="3388658" cy="2161499"/>
          </a:xfrm>
        </p:spPr>
        <p:txBody>
          <a:bodyPr>
            <a:normAutofit/>
          </a:bodyPr>
          <a:lstStyle/>
          <a:p>
            <a:r>
              <a:rPr lang="en-US" sz="1400" dirty="0"/>
              <a:t>Radiation treatment delivery; Level 3, multiple isocenters with photon therapy (for example, 2D, 3D, or IMRT)</a:t>
            </a:r>
            <a:r>
              <a:rPr lang="en-US" sz="1400" b="1" dirty="0"/>
              <a:t> or</a:t>
            </a:r>
          </a:p>
          <a:p>
            <a:r>
              <a:rPr lang="en-US" sz="1400" dirty="0"/>
              <a:t> a single isocenter photon therapy (</a:t>
            </a:r>
            <a:r>
              <a:rPr lang="en-US" sz="1400" dirty="0" err="1"/>
              <a:t>eg</a:t>
            </a:r>
            <a:r>
              <a:rPr lang="en-US" sz="1400" dirty="0"/>
              <a:t>, 3D or IMRT) with active motion management, </a:t>
            </a:r>
            <a:r>
              <a:rPr lang="en-US" sz="1400" b="1" dirty="0"/>
              <a:t>or</a:t>
            </a:r>
            <a:r>
              <a:rPr lang="en-US" sz="1400" dirty="0"/>
              <a:t> total skin electrons, </a:t>
            </a:r>
            <a:r>
              <a:rPr lang="en-US" sz="1400" b="1" dirty="0"/>
              <a:t>or</a:t>
            </a:r>
            <a:r>
              <a:rPr lang="en-US" sz="1400" dirty="0"/>
              <a:t> mixed electron/photon field(s), including imaging guidance, when performed </a:t>
            </a:r>
          </a:p>
        </p:txBody>
      </p:sp>
      <p:sp>
        <p:nvSpPr>
          <p:cNvPr id="20" name="Text Placeholder 8">
            <a:extLst>
              <a:ext uri="{FF2B5EF4-FFF2-40B4-BE49-F238E27FC236}">
                <a16:creationId xmlns:a16="http://schemas.microsoft.com/office/drawing/2014/main" id="{56B1785F-70EE-A023-CD7C-41B4E2BBA238}"/>
              </a:ext>
            </a:extLst>
          </p:cNvPr>
          <p:cNvSpPr>
            <a:spLocks noGrp="1"/>
          </p:cNvSpPr>
          <p:nvPr>
            <p:ph type="body" sz="quarter" idx="63"/>
          </p:nvPr>
        </p:nvSpPr>
        <p:spPr>
          <a:xfrm>
            <a:off x="1091710" y="2833834"/>
            <a:ext cx="2641262" cy="983299"/>
          </a:xfrm>
        </p:spPr>
        <p:txBody>
          <a:bodyPr/>
          <a:lstStyle/>
          <a:p>
            <a:r>
              <a:rPr lang="en-US" sz="2400" dirty="0"/>
              <a:t>77402 Level 1 </a:t>
            </a:r>
            <a:r>
              <a:rPr lang="en-US" sz="1800" dirty="0"/>
              <a:t>$82.17 MPFS</a:t>
            </a:r>
          </a:p>
          <a:p>
            <a:r>
              <a:rPr lang="en-US" sz="1800" dirty="0"/>
              <a:t>$104.24 OPPS</a:t>
            </a:r>
          </a:p>
        </p:txBody>
      </p:sp>
      <p:sp>
        <p:nvSpPr>
          <p:cNvPr id="22" name="Text Placeholder 9">
            <a:extLst>
              <a:ext uri="{FF2B5EF4-FFF2-40B4-BE49-F238E27FC236}">
                <a16:creationId xmlns:a16="http://schemas.microsoft.com/office/drawing/2014/main" id="{DA0D18C3-9132-D8B7-487D-A08787117A4E}"/>
              </a:ext>
            </a:extLst>
          </p:cNvPr>
          <p:cNvSpPr>
            <a:spLocks noGrp="1"/>
          </p:cNvSpPr>
          <p:nvPr>
            <p:ph type="body" sz="quarter" idx="64"/>
          </p:nvPr>
        </p:nvSpPr>
        <p:spPr>
          <a:xfrm>
            <a:off x="4775369" y="2833834"/>
            <a:ext cx="2641262" cy="1082737"/>
          </a:xfrm>
        </p:spPr>
        <p:txBody>
          <a:bodyPr/>
          <a:lstStyle/>
          <a:p>
            <a:r>
              <a:rPr lang="en-US" sz="2400" dirty="0"/>
              <a:t>77407 Level 2 </a:t>
            </a:r>
            <a:r>
              <a:rPr lang="en-US" sz="1800" dirty="0"/>
              <a:t>$309.96 MPFS</a:t>
            </a:r>
          </a:p>
          <a:p>
            <a:r>
              <a:rPr lang="en-US" sz="1800" dirty="0"/>
              <a:t>$394.05 OPPS</a:t>
            </a:r>
          </a:p>
        </p:txBody>
      </p:sp>
      <p:sp>
        <p:nvSpPr>
          <p:cNvPr id="24" name="Text Placeholder 10">
            <a:extLst>
              <a:ext uri="{FF2B5EF4-FFF2-40B4-BE49-F238E27FC236}">
                <a16:creationId xmlns:a16="http://schemas.microsoft.com/office/drawing/2014/main" id="{931EE075-5869-ACED-5D5F-4D94DA5141E6}"/>
              </a:ext>
            </a:extLst>
          </p:cNvPr>
          <p:cNvSpPr>
            <a:spLocks noGrp="1"/>
          </p:cNvSpPr>
          <p:nvPr>
            <p:ph type="body" sz="quarter" idx="65"/>
          </p:nvPr>
        </p:nvSpPr>
        <p:spPr>
          <a:xfrm>
            <a:off x="8459028" y="2833834"/>
            <a:ext cx="2641262" cy="1082737"/>
          </a:xfrm>
        </p:spPr>
        <p:txBody>
          <a:bodyPr/>
          <a:lstStyle/>
          <a:p>
            <a:r>
              <a:rPr lang="en-US" sz="2400" dirty="0"/>
              <a:t>77412 Level 3 </a:t>
            </a:r>
            <a:r>
              <a:rPr lang="en-US" sz="1800" dirty="0"/>
              <a:t>$443.56 MPFS</a:t>
            </a:r>
          </a:p>
          <a:p>
            <a:r>
              <a:rPr lang="en-US" sz="1800" dirty="0"/>
              <a:t>$564.51 OPPS</a:t>
            </a:r>
          </a:p>
        </p:txBody>
      </p:sp>
    </p:spTree>
    <p:extLst>
      <p:ext uri="{BB962C8B-B14F-4D97-AF65-F5344CB8AC3E}">
        <p14:creationId xmlns:p14="http://schemas.microsoft.com/office/powerpoint/2010/main" val="330031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3C95CBC-8AD6-73B4-5790-416FD0AC611C}"/>
              </a:ext>
            </a:extLst>
          </p:cNvPr>
          <p:cNvSpPr>
            <a:spLocks noGrp="1"/>
          </p:cNvSpPr>
          <p:nvPr>
            <p:ph type="ftr" sz="quarter" idx="11"/>
          </p:nvPr>
        </p:nvSpPr>
        <p:spPr>
          <a:xfrm>
            <a:off x="442913" y="6356350"/>
            <a:ext cx="10468927" cy="365125"/>
          </a:xfrm>
        </p:spPr>
        <p:txBody>
          <a:bodyPr anchor="ctr">
            <a:normAutofit/>
          </a:bodyPr>
          <a:lstStyle/>
          <a:p>
            <a:pPr>
              <a:spcAft>
                <a:spcPts val="600"/>
              </a:spcAft>
            </a:pPr>
            <a:endParaRPr lang="en-US" dirty="0"/>
          </a:p>
        </p:txBody>
      </p:sp>
      <p:sp>
        <p:nvSpPr>
          <p:cNvPr id="3" name="Slide Number Placeholder 2">
            <a:extLst>
              <a:ext uri="{FF2B5EF4-FFF2-40B4-BE49-F238E27FC236}">
                <a16:creationId xmlns:a16="http://schemas.microsoft.com/office/drawing/2014/main" id="{BFAD1032-9A72-C4F7-0D04-97C6A226E2FC}"/>
              </a:ext>
            </a:extLst>
          </p:cNvPr>
          <p:cNvSpPr>
            <a:spLocks noGrp="1"/>
          </p:cNvSpPr>
          <p:nvPr>
            <p:ph type="sldNum" sz="quarter" idx="12"/>
          </p:nvPr>
        </p:nvSpPr>
        <p:spPr>
          <a:xfrm>
            <a:off x="11115040" y="6356350"/>
            <a:ext cx="634048" cy="365125"/>
          </a:xfrm>
        </p:spPr>
        <p:txBody>
          <a:bodyPr anchor="ctr">
            <a:normAutofit/>
          </a:bodyPr>
          <a:lstStyle/>
          <a:p>
            <a:pPr>
              <a:spcAft>
                <a:spcPts val="600"/>
              </a:spcAft>
            </a:pPr>
            <a:fld id="{547B76BF-2593-4CC7-83CC-6317F015A1F0}" type="slidenum">
              <a:rPr lang="en-US" smtClean="0"/>
              <a:pPr>
                <a:spcAft>
                  <a:spcPts val="600"/>
                </a:spcAft>
              </a:pPr>
              <a:t>4</a:t>
            </a:fld>
            <a:endParaRPr lang="en-US"/>
          </a:p>
        </p:txBody>
      </p:sp>
      <p:sp>
        <p:nvSpPr>
          <p:cNvPr id="17" name="Title 3">
            <a:extLst>
              <a:ext uri="{FF2B5EF4-FFF2-40B4-BE49-F238E27FC236}">
                <a16:creationId xmlns:a16="http://schemas.microsoft.com/office/drawing/2014/main" id="{8BB7761E-71F8-0E34-95B7-025CDD303B26}"/>
              </a:ext>
            </a:extLst>
          </p:cNvPr>
          <p:cNvSpPr>
            <a:spLocks noGrp="1"/>
          </p:cNvSpPr>
          <p:nvPr>
            <p:ph type="title"/>
          </p:nvPr>
        </p:nvSpPr>
        <p:spPr>
          <a:xfrm>
            <a:off x="442913" y="360620"/>
            <a:ext cx="9163049" cy="601899"/>
          </a:xfrm>
        </p:spPr>
        <p:txBody>
          <a:bodyPr anchor="b">
            <a:normAutofit/>
          </a:bodyPr>
          <a:lstStyle/>
          <a:p>
            <a:r>
              <a:rPr lang="en-US" dirty="0"/>
              <a:t>CPT Technical Corrections</a:t>
            </a:r>
          </a:p>
        </p:txBody>
      </p:sp>
      <p:sp>
        <p:nvSpPr>
          <p:cNvPr id="19" name="Text Placeholder 4">
            <a:extLst>
              <a:ext uri="{FF2B5EF4-FFF2-40B4-BE49-F238E27FC236}">
                <a16:creationId xmlns:a16="http://schemas.microsoft.com/office/drawing/2014/main" id="{561752C0-58D8-96E6-2F80-031E52D55F4C}"/>
              </a:ext>
            </a:extLst>
          </p:cNvPr>
          <p:cNvSpPr>
            <a:spLocks noGrp="1"/>
          </p:cNvSpPr>
          <p:nvPr>
            <p:ph type="body" sz="quarter" idx="13"/>
          </p:nvPr>
        </p:nvSpPr>
        <p:spPr>
          <a:xfrm>
            <a:off x="442913" y="1069700"/>
            <a:ext cx="9163050" cy="4416425"/>
          </a:xfrm>
        </p:spPr>
        <p:txBody>
          <a:bodyPr anchor="t">
            <a:normAutofit/>
          </a:bodyPr>
          <a:lstStyle/>
          <a:p>
            <a:r>
              <a:rPr lang="en-US" dirty="0"/>
              <a:t>Posted June 1, 2026, Effective January 1, 2026</a:t>
            </a:r>
          </a:p>
        </p:txBody>
      </p:sp>
      <p:pic>
        <p:nvPicPr>
          <p:cNvPr id="14" name="Picture 13">
            <a:extLst>
              <a:ext uri="{FF2B5EF4-FFF2-40B4-BE49-F238E27FC236}">
                <a16:creationId xmlns:a16="http://schemas.microsoft.com/office/drawing/2014/main" id="{AABBA924-A9FB-3E47-67F0-8CF708916C07}"/>
              </a:ext>
            </a:extLst>
          </p:cNvPr>
          <p:cNvPicPr>
            <a:picLocks noChangeAspect="1"/>
          </p:cNvPicPr>
          <p:nvPr/>
        </p:nvPicPr>
        <p:blipFill>
          <a:blip r:embed="rId3"/>
          <a:stretch>
            <a:fillRect/>
          </a:stretch>
        </p:blipFill>
        <p:spPr>
          <a:xfrm>
            <a:off x="1802777" y="1540549"/>
            <a:ext cx="8586446" cy="2691436"/>
          </a:xfrm>
          <a:prstGeom prst="rect">
            <a:avLst/>
          </a:prstGeom>
        </p:spPr>
      </p:pic>
      <p:pic>
        <p:nvPicPr>
          <p:cNvPr id="16" name="Picture 15">
            <a:extLst>
              <a:ext uri="{FF2B5EF4-FFF2-40B4-BE49-F238E27FC236}">
                <a16:creationId xmlns:a16="http://schemas.microsoft.com/office/drawing/2014/main" id="{8891FED7-8522-DEA7-532C-0D3B272A33BE}"/>
              </a:ext>
            </a:extLst>
          </p:cNvPr>
          <p:cNvPicPr>
            <a:picLocks noChangeAspect="1"/>
          </p:cNvPicPr>
          <p:nvPr/>
        </p:nvPicPr>
        <p:blipFill>
          <a:blip r:embed="rId4"/>
          <a:stretch>
            <a:fillRect/>
          </a:stretch>
        </p:blipFill>
        <p:spPr>
          <a:xfrm>
            <a:off x="1802777" y="4438322"/>
            <a:ext cx="8586446" cy="1349977"/>
          </a:xfrm>
          <a:prstGeom prst="rect">
            <a:avLst/>
          </a:prstGeom>
        </p:spPr>
      </p:pic>
    </p:spTree>
    <p:extLst>
      <p:ext uri="{BB962C8B-B14F-4D97-AF65-F5344CB8AC3E}">
        <p14:creationId xmlns:p14="http://schemas.microsoft.com/office/powerpoint/2010/main" val="3676026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078D702-2F99-8270-759A-39B8A354EA0E}"/>
              </a:ext>
            </a:extLst>
          </p:cNvPr>
          <p:cNvSpPr>
            <a:spLocks noGrp="1"/>
          </p:cNvSpPr>
          <p:nvPr>
            <p:ph type="ftr" sz="quarter" idx="11"/>
          </p:nvPr>
        </p:nvSpPr>
        <p:spPr>
          <a:xfrm>
            <a:off x="442913" y="6356350"/>
            <a:ext cx="10468927" cy="365125"/>
          </a:xfrm>
        </p:spPr>
        <p:txBody>
          <a:bodyPr anchor="ctr">
            <a:normAutofit/>
          </a:bodyPr>
          <a:lstStyle/>
          <a:p>
            <a:pPr>
              <a:spcAft>
                <a:spcPts val="600"/>
              </a:spcAft>
            </a:pPr>
            <a:endParaRPr lang="en-US" dirty="0"/>
          </a:p>
        </p:txBody>
      </p:sp>
      <p:sp>
        <p:nvSpPr>
          <p:cNvPr id="3" name="Slide Number Placeholder 2">
            <a:extLst>
              <a:ext uri="{FF2B5EF4-FFF2-40B4-BE49-F238E27FC236}">
                <a16:creationId xmlns:a16="http://schemas.microsoft.com/office/drawing/2014/main" id="{F337453D-70BC-28DB-45F3-6A546A6649A8}"/>
              </a:ext>
            </a:extLst>
          </p:cNvPr>
          <p:cNvSpPr>
            <a:spLocks noGrp="1"/>
          </p:cNvSpPr>
          <p:nvPr>
            <p:ph type="sldNum" sz="quarter" idx="12"/>
          </p:nvPr>
        </p:nvSpPr>
        <p:spPr>
          <a:xfrm>
            <a:off x="11115040" y="6356350"/>
            <a:ext cx="634048" cy="365125"/>
          </a:xfrm>
        </p:spPr>
        <p:txBody>
          <a:bodyPr anchor="ctr">
            <a:normAutofit/>
          </a:bodyPr>
          <a:lstStyle/>
          <a:p>
            <a:pPr>
              <a:spcAft>
                <a:spcPts val="600"/>
              </a:spcAft>
            </a:pPr>
            <a:fld id="{547B76BF-2593-4CC7-83CC-6317F015A1F0}" type="slidenum">
              <a:rPr lang="en-US" smtClean="0"/>
              <a:pPr>
                <a:spcAft>
                  <a:spcPts val="600"/>
                </a:spcAft>
              </a:pPr>
              <a:t>5</a:t>
            </a:fld>
            <a:endParaRPr lang="en-US"/>
          </a:p>
        </p:txBody>
      </p:sp>
      <p:sp>
        <p:nvSpPr>
          <p:cNvPr id="17" name="Title 3">
            <a:extLst>
              <a:ext uri="{FF2B5EF4-FFF2-40B4-BE49-F238E27FC236}">
                <a16:creationId xmlns:a16="http://schemas.microsoft.com/office/drawing/2014/main" id="{9DBD8F1D-03EF-FF92-9512-355BFDE37CAF}"/>
              </a:ext>
            </a:extLst>
          </p:cNvPr>
          <p:cNvSpPr>
            <a:spLocks noGrp="1"/>
          </p:cNvSpPr>
          <p:nvPr>
            <p:ph type="title"/>
          </p:nvPr>
        </p:nvSpPr>
        <p:spPr>
          <a:xfrm>
            <a:off x="451536" y="1259570"/>
            <a:ext cx="3194366" cy="1852930"/>
          </a:xfrm>
        </p:spPr>
        <p:txBody>
          <a:bodyPr/>
          <a:lstStyle/>
          <a:p>
            <a:r>
              <a:rPr lang="en-US" dirty="0"/>
              <a:t>Image Guidance</a:t>
            </a:r>
            <a:br>
              <a:rPr lang="en-US" dirty="0"/>
            </a:br>
            <a:r>
              <a:rPr lang="en-US" sz="2400" dirty="0"/>
              <a:t>Including SGRT</a:t>
            </a:r>
            <a:endParaRPr lang="en-US" dirty="0"/>
          </a:p>
        </p:txBody>
      </p:sp>
      <p:sp>
        <p:nvSpPr>
          <p:cNvPr id="19" name="Text Placeholder 4">
            <a:extLst>
              <a:ext uri="{FF2B5EF4-FFF2-40B4-BE49-F238E27FC236}">
                <a16:creationId xmlns:a16="http://schemas.microsoft.com/office/drawing/2014/main" id="{9CBF5A7D-7D16-79CF-160C-B491B4C84E02}"/>
              </a:ext>
            </a:extLst>
          </p:cNvPr>
          <p:cNvSpPr>
            <a:spLocks noGrp="1"/>
          </p:cNvSpPr>
          <p:nvPr>
            <p:ph type="body" sz="quarter" idx="13"/>
          </p:nvPr>
        </p:nvSpPr>
        <p:spPr>
          <a:xfrm>
            <a:off x="442913" y="3283315"/>
            <a:ext cx="3194367" cy="365125"/>
          </a:xfrm>
        </p:spPr>
        <p:txBody>
          <a:bodyPr/>
          <a:lstStyle/>
          <a:p>
            <a:r>
              <a:rPr lang="en-US" sz="2400" dirty="0"/>
              <a:t>Professional Rate</a:t>
            </a:r>
          </a:p>
          <a:p>
            <a:r>
              <a:rPr lang="en-US" sz="2400" dirty="0"/>
              <a:t>Q2 2026</a:t>
            </a:r>
          </a:p>
        </p:txBody>
      </p:sp>
      <p:sp>
        <p:nvSpPr>
          <p:cNvPr id="18" name="TextBox 17">
            <a:extLst>
              <a:ext uri="{FF2B5EF4-FFF2-40B4-BE49-F238E27FC236}">
                <a16:creationId xmlns:a16="http://schemas.microsoft.com/office/drawing/2014/main" id="{7F8F2F14-CA8F-CA82-7AD7-A94C5610963E}"/>
              </a:ext>
            </a:extLst>
          </p:cNvPr>
          <p:cNvSpPr txBox="1"/>
          <p:nvPr/>
        </p:nvSpPr>
        <p:spPr>
          <a:xfrm>
            <a:off x="4389119" y="3221044"/>
            <a:ext cx="6926580" cy="646331"/>
          </a:xfrm>
          <a:prstGeom prst="rect">
            <a:avLst/>
          </a:prstGeom>
          <a:noFill/>
        </p:spPr>
        <p:txBody>
          <a:bodyPr wrap="square">
            <a:spAutoFit/>
          </a:bodyPr>
          <a:lstStyle/>
          <a:p>
            <a:r>
              <a:rPr lang="en-US" dirty="0"/>
              <a:t>Guidance for localization of target volume for delivery of radiation treatment, includes intrafraction tracking, when performed </a:t>
            </a:r>
          </a:p>
        </p:txBody>
      </p:sp>
      <p:sp>
        <p:nvSpPr>
          <p:cNvPr id="25" name="Text Placeholder 8">
            <a:extLst>
              <a:ext uri="{FF2B5EF4-FFF2-40B4-BE49-F238E27FC236}">
                <a16:creationId xmlns:a16="http://schemas.microsoft.com/office/drawing/2014/main" id="{084409C0-549B-8A1B-5691-71713393392B}"/>
              </a:ext>
            </a:extLst>
          </p:cNvPr>
          <p:cNvSpPr txBox="1">
            <a:spLocks/>
          </p:cNvSpPr>
          <p:nvPr/>
        </p:nvSpPr>
        <p:spPr>
          <a:xfrm>
            <a:off x="6706219" y="2300149"/>
            <a:ext cx="2292381" cy="9208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2400" b="1" dirty="0">
                <a:solidFill>
                  <a:srgbClr val="3A9448"/>
                </a:solidFill>
              </a:rPr>
              <a:t>77387-26</a:t>
            </a:r>
          </a:p>
          <a:p>
            <a:pPr marL="0" indent="0" algn="ctr">
              <a:lnSpc>
                <a:spcPct val="100000"/>
              </a:lnSpc>
              <a:spcBef>
                <a:spcPts val="0"/>
              </a:spcBef>
              <a:buNone/>
            </a:pPr>
            <a:r>
              <a:rPr lang="en-US" sz="2400" b="1" dirty="0">
                <a:solidFill>
                  <a:srgbClr val="3A9448"/>
                </a:solidFill>
              </a:rPr>
              <a:t>$36.41 MPFS</a:t>
            </a:r>
            <a:endParaRPr lang="en-US" sz="2000" b="1" dirty="0">
              <a:solidFill>
                <a:srgbClr val="3A9448"/>
              </a:solidFill>
            </a:endParaRPr>
          </a:p>
        </p:txBody>
      </p:sp>
    </p:spTree>
    <p:extLst>
      <p:ext uri="{BB962C8B-B14F-4D97-AF65-F5344CB8AC3E}">
        <p14:creationId xmlns:p14="http://schemas.microsoft.com/office/powerpoint/2010/main" val="869963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C3832D8-BE87-C731-E983-43400624DA93}"/>
              </a:ext>
            </a:extLst>
          </p:cNvPr>
          <p:cNvSpPr>
            <a:spLocks noGrp="1"/>
          </p:cNvSpPr>
          <p:nvPr>
            <p:ph type="sldNum" sz="quarter" idx="12"/>
          </p:nvPr>
        </p:nvSpPr>
        <p:spPr/>
        <p:txBody>
          <a:bodyPr/>
          <a:lstStyle/>
          <a:p>
            <a:fld id="{547B76BF-2593-4CC7-83CC-6317F015A1F0}" type="slidenum">
              <a:rPr lang="en-US" smtClean="0"/>
              <a:t>6</a:t>
            </a:fld>
            <a:endParaRPr lang="en-US"/>
          </a:p>
        </p:txBody>
      </p:sp>
      <p:sp>
        <p:nvSpPr>
          <p:cNvPr id="4" name="Title 3">
            <a:extLst>
              <a:ext uri="{FF2B5EF4-FFF2-40B4-BE49-F238E27FC236}">
                <a16:creationId xmlns:a16="http://schemas.microsoft.com/office/drawing/2014/main" id="{7E8CCD29-BC9E-7053-7F8E-C47E2C3081B4}"/>
              </a:ext>
            </a:extLst>
          </p:cNvPr>
          <p:cNvSpPr>
            <a:spLocks noGrp="1"/>
          </p:cNvSpPr>
          <p:nvPr>
            <p:ph type="title"/>
          </p:nvPr>
        </p:nvSpPr>
        <p:spPr/>
        <p:txBody>
          <a:bodyPr/>
          <a:lstStyle/>
          <a:p>
            <a:r>
              <a:rPr lang="en-US" dirty="0"/>
              <a:t>2027 OPPS Proposed Rule</a:t>
            </a:r>
          </a:p>
        </p:txBody>
      </p:sp>
      <p:sp>
        <p:nvSpPr>
          <p:cNvPr id="5" name="Text Placeholder 4">
            <a:extLst>
              <a:ext uri="{FF2B5EF4-FFF2-40B4-BE49-F238E27FC236}">
                <a16:creationId xmlns:a16="http://schemas.microsoft.com/office/drawing/2014/main" id="{021C8CB1-35DC-AE45-3D9E-91DFF5EB8D39}"/>
              </a:ext>
            </a:extLst>
          </p:cNvPr>
          <p:cNvSpPr>
            <a:spLocks noGrp="1"/>
          </p:cNvSpPr>
          <p:nvPr>
            <p:ph type="body" sz="quarter" idx="13"/>
          </p:nvPr>
        </p:nvSpPr>
        <p:spPr/>
        <p:txBody>
          <a:bodyPr/>
          <a:lstStyle/>
          <a:p>
            <a:r>
              <a:rPr lang="en-US"/>
              <a:t>Highlights</a:t>
            </a:r>
          </a:p>
        </p:txBody>
      </p:sp>
      <p:sp>
        <p:nvSpPr>
          <p:cNvPr id="6" name="Content Placeholder 5">
            <a:extLst>
              <a:ext uri="{FF2B5EF4-FFF2-40B4-BE49-F238E27FC236}">
                <a16:creationId xmlns:a16="http://schemas.microsoft.com/office/drawing/2014/main" id="{F6E91AF5-ECE3-30AA-3FD4-345A1D94E403}"/>
              </a:ext>
            </a:extLst>
          </p:cNvPr>
          <p:cNvSpPr>
            <a:spLocks noGrp="1"/>
          </p:cNvSpPr>
          <p:nvPr>
            <p:ph idx="1"/>
          </p:nvPr>
        </p:nvSpPr>
        <p:spPr/>
        <p:txBody>
          <a:bodyPr lIns="91440" tIns="45720" rIns="91440" bIns="45720" anchor="t">
            <a:normAutofit/>
          </a:bodyPr>
          <a:lstStyle/>
          <a:p>
            <a:r>
              <a:rPr lang="en-US"/>
              <a:t>2.4% overall increase across the entire HOPPS fee schedule.</a:t>
            </a:r>
          </a:p>
          <a:p>
            <a:r>
              <a:rPr lang="en-US"/>
              <a:t>10-15% overall increase for radiation therapy service CPT codes.</a:t>
            </a:r>
          </a:p>
          <a:p>
            <a:r>
              <a:rPr lang="en-US" err="1"/>
              <a:t>BgRT</a:t>
            </a:r>
            <a:r>
              <a:rPr lang="en-US"/>
              <a:t> updated rates.</a:t>
            </a:r>
          </a:p>
          <a:p>
            <a:r>
              <a:rPr lang="en-US"/>
              <a:t>340B pricing updates.</a:t>
            </a:r>
          </a:p>
          <a:p>
            <a:r>
              <a:rPr lang="en-US"/>
              <a:t>Radiopharmaceutical payment updates.</a:t>
            </a:r>
          </a:p>
        </p:txBody>
      </p:sp>
    </p:spTree>
    <p:extLst>
      <p:ext uri="{BB962C8B-B14F-4D97-AF65-F5344CB8AC3E}">
        <p14:creationId xmlns:p14="http://schemas.microsoft.com/office/powerpoint/2010/main" val="3157002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D2576-B60A-8F7C-22B9-57B947A8C67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7E93A2B-D99C-A84A-06FA-5F4003FC87B4}"/>
              </a:ext>
            </a:extLst>
          </p:cNvPr>
          <p:cNvSpPr>
            <a:spLocks noGrp="1"/>
          </p:cNvSpPr>
          <p:nvPr>
            <p:ph type="sldNum" sz="quarter" idx="12"/>
          </p:nvPr>
        </p:nvSpPr>
        <p:spPr/>
        <p:txBody>
          <a:bodyPr/>
          <a:lstStyle/>
          <a:p>
            <a:fld id="{547B76BF-2593-4CC7-83CC-6317F015A1F0}" type="slidenum">
              <a:rPr lang="en-US" smtClean="0"/>
              <a:t>7</a:t>
            </a:fld>
            <a:endParaRPr lang="en-US"/>
          </a:p>
        </p:txBody>
      </p:sp>
      <p:sp>
        <p:nvSpPr>
          <p:cNvPr id="4" name="Title 3">
            <a:extLst>
              <a:ext uri="{FF2B5EF4-FFF2-40B4-BE49-F238E27FC236}">
                <a16:creationId xmlns:a16="http://schemas.microsoft.com/office/drawing/2014/main" id="{5A0B6DBC-0DC2-DD4F-9693-6FDD54CF5166}"/>
              </a:ext>
            </a:extLst>
          </p:cNvPr>
          <p:cNvSpPr>
            <a:spLocks noGrp="1"/>
          </p:cNvSpPr>
          <p:nvPr>
            <p:ph type="title"/>
          </p:nvPr>
        </p:nvSpPr>
        <p:spPr/>
        <p:txBody>
          <a:bodyPr/>
          <a:lstStyle/>
          <a:p>
            <a:r>
              <a:rPr lang="en-US" dirty="0"/>
              <a:t>OPPS Daily TX Rate Changes</a:t>
            </a:r>
          </a:p>
        </p:txBody>
      </p:sp>
      <p:sp>
        <p:nvSpPr>
          <p:cNvPr id="6" name="Content Placeholder 5">
            <a:extLst>
              <a:ext uri="{FF2B5EF4-FFF2-40B4-BE49-F238E27FC236}">
                <a16:creationId xmlns:a16="http://schemas.microsoft.com/office/drawing/2014/main" id="{9B2701D1-0F1D-2B7C-AEC7-C7938D7DCDAD}"/>
              </a:ext>
            </a:extLst>
          </p:cNvPr>
          <p:cNvSpPr>
            <a:spLocks noGrp="1"/>
          </p:cNvSpPr>
          <p:nvPr>
            <p:ph idx="1"/>
          </p:nvPr>
        </p:nvSpPr>
        <p:spPr/>
        <p:txBody>
          <a:bodyPr lIns="91440" tIns="45720" rIns="91440" bIns="45720" anchor="t">
            <a:normAutofit/>
          </a:bodyPr>
          <a:lstStyle/>
          <a:p>
            <a:pPr marL="0" indent="0">
              <a:buNone/>
            </a:pPr>
            <a:endParaRPr lang="en-US"/>
          </a:p>
          <a:p>
            <a:pPr marL="0" indent="0">
              <a:buNone/>
            </a:pPr>
            <a:endParaRPr lang="en-US"/>
          </a:p>
        </p:txBody>
      </p:sp>
      <p:graphicFrame>
        <p:nvGraphicFramePr>
          <p:cNvPr id="12" name="Table 11">
            <a:extLst>
              <a:ext uri="{FF2B5EF4-FFF2-40B4-BE49-F238E27FC236}">
                <a16:creationId xmlns:a16="http://schemas.microsoft.com/office/drawing/2014/main" id="{392BE0F3-2393-A70D-F692-1953555769D2}"/>
              </a:ext>
            </a:extLst>
          </p:cNvPr>
          <p:cNvGraphicFramePr>
            <a:graphicFrameLocks noGrp="1"/>
          </p:cNvGraphicFramePr>
          <p:nvPr/>
        </p:nvGraphicFramePr>
        <p:xfrm>
          <a:off x="2575832" y="1712686"/>
          <a:ext cx="5937250" cy="1371600"/>
        </p:xfrm>
        <a:graphic>
          <a:graphicData uri="http://schemas.openxmlformats.org/drawingml/2006/table">
            <a:tbl>
              <a:tblPr firstRow="1" firstCol="1" bandRow="1">
                <a:tableStyleId>{5C22544A-7EE6-4342-B048-85BDC9FD1C3A}</a:tableStyleId>
              </a:tblPr>
              <a:tblGrid>
                <a:gridCol w="1483995">
                  <a:extLst>
                    <a:ext uri="{9D8B030D-6E8A-4147-A177-3AD203B41FA5}">
                      <a16:colId xmlns:a16="http://schemas.microsoft.com/office/drawing/2014/main" val="1698561319"/>
                    </a:ext>
                  </a:extLst>
                </a:gridCol>
                <a:gridCol w="1483995">
                  <a:extLst>
                    <a:ext uri="{9D8B030D-6E8A-4147-A177-3AD203B41FA5}">
                      <a16:colId xmlns:a16="http://schemas.microsoft.com/office/drawing/2014/main" val="367563223"/>
                    </a:ext>
                  </a:extLst>
                </a:gridCol>
                <a:gridCol w="1484630">
                  <a:extLst>
                    <a:ext uri="{9D8B030D-6E8A-4147-A177-3AD203B41FA5}">
                      <a16:colId xmlns:a16="http://schemas.microsoft.com/office/drawing/2014/main" val="3150792243"/>
                    </a:ext>
                  </a:extLst>
                </a:gridCol>
                <a:gridCol w="1484630">
                  <a:extLst>
                    <a:ext uri="{9D8B030D-6E8A-4147-A177-3AD203B41FA5}">
                      <a16:colId xmlns:a16="http://schemas.microsoft.com/office/drawing/2014/main" val="4225808889"/>
                    </a:ext>
                  </a:extLst>
                </a:gridCol>
              </a:tblGrid>
              <a:tr h="0">
                <a:tc>
                  <a:txBody>
                    <a:bodyPr/>
                    <a:lstStyle/>
                    <a:p>
                      <a:pPr marL="0" algn="l" defTabSz="914400" rtl="0" eaLnBrk="1" latinLnBrk="0" hangingPunct="1">
                        <a:buNone/>
                      </a:pPr>
                      <a:r>
                        <a:rPr lang="en-US">
                          <a:solidFill>
                            <a:schemeClr val="accent4"/>
                          </a:solidFill>
                          <a:effectLst/>
                        </a:rPr>
                        <a:t>CPT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buNone/>
                      </a:pPr>
                      <a:r>
                        <a:rPr lang="en-US">
                          <a:solidFill>
                            <a:schemeClr val="accent4"/>
                          </a:solidFill>
                          <a:effectLst/>
                        </a:rPr>
                        <a:t>2026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buNone/>
                      </a:pPr>
                      <a:r>
                        <a:rPr lang="en-US">
                          <a:solidFill>
                            <a:schemeClr val="accent4"/>
                          </a:solidFill>
                          <a:effectLst/>
                        </a:rPr>
                        <a:t>Proposed 2027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buNone/>
                      </a:pPr>
                      <a:r>
                        <a:rPr lang="en-US" dirty="0">
                          <a:solidFill>
                            <a:schemeClr val="accent4"/>
                          </a:solidFill>
                          <a:effectLst/>
                        </a:rPr>
                        <a:t>% Change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5291307"/>
                  </a:ext>
                </a:extLst>
              </a:tr>
              <a:tr h="0">
                <a:tc>
                  <a:txBody>
                    <a:bodyPr/>
                    <a:lstStyle/>
                    <a:p>
                      <a:pPr>
                        <a:buNone/>
                      </a:pPr>
                      <a:r>
                        <a:rPr lang="en-US">
                          <a:solidFill>
                            <a:schemeClr val="accent1"/>
                          </a:solidFill>
                          <a:effectLst/>
                        </a:rPr>
                        <a:t>77402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$104.24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$131.57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2292316"/>
                  </a:ext>
                </a:extLst>
              </a:tr>
              <a:tr h="0">
                <a:tc>
                  <a:txBody>
                    <a:bodyPr/>
                    <a:lstStyle/>
                    <a:p>
                      <a:pPr>
                        <a:buNone/>
                      </a:pPr>
                      <a:r>
                        <a:rPr lang="en-US">
                          <a:solidFill>
                            <a:schemeClr val="accent1"/>
                          </a:solidFill>
                          <a:effectLst/>
                        </a:rPr>
                        <a:t>77407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$394.05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$460.55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554516"/>
                  </a:ext>
                </a:extLst>
              </a:tr>
              <a:tr h="0">
                <a:tc>
                  <a:txBody>
                    <a:bodyPr/>
                    <a:lstStyle/>
                    <a:p>
                      <a:pPr>
                        <a:buNone/>
                      </a:pPr>
                      <a:r>
                        <a:rPr lang="en-US">
                          <a:solidFill>
                            <a:schemeClr val="accent1"/>
                          </a:solidFill>
                          <a:effectLst/>
                        </a:rPr>
                        <a:t>77412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$564.51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$640.75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667059"/>
                  </a:ext>
                </a:extLst>
              </a:tr>
            </a:tbl>
          </a:graphicData>
        </a:graphic>
      </p:graphicFrame>
      <p:graphicFrame>
        <p:nvGraphicFramePr>
          <p:cNvPr id="14" name="Table 13">
            <a:extLst>
              <a:ext uri="{FF2B5EF4-FFF2-40B4-BE49-F238E27FC236}">
                <a16:creationId xmlns:a16="http://schemas.microsoft.com/office/drawing/2014/main" id="{D0F65E59-24FC-588A-137F-E334259FA6E6}"/>
              </a:ext>
            </a:extLst>
          </p:cNvPr>
          <p:cNvGraphicFramePr>
            <a:graphicFrameLocks noGrp="1"/>
          </p:cNvGraphicFramePr>
          <p:nvPr/>
        </p:nvGraphicFramePr>
        <p:xfrm>
          <a:off x="2575832" y="3250474"/>
          <a:ext cx="5937250" cy="1097280"/>
        </p:xfrm>
        <a:graphic>
          <a:graphicData uri="http://schemas.openxmlformats.org/drawingml/2006/table">
            <a:tbl>
              <a:tblPr firstRow="1" firstCol="1" bandRow="1">
                <a:tableStyleId>{5C22544A-7EE6-4342-B048-85BDC9FD1C3A}</a:tableStyleId>
              </a:tblPr>
              <a:tblGrid>
                <a:gridCol w="1483995">
                  <a:extLst>
                    <a:ext uri="{9D8B030D-6E8A-4147-A177-3AD203B41FA5}">
                      <a16:colId xmlns:a16="http://schemas.microsoft.com/office/drawing/2014/main" val="3807715204"/>
                    </a:ext>
                  </a:extLst>
                </a:gridCol>
                <a:gridCol w="1483995">
                  <a:extLst>
                    <a:ext uri="{9D8B030D-6E8A-4147-A177-3AD203B41FA5}">
                      <a16:colId xmlns:a16="http://schemas.microsoft.com/office/drawing/2014/main" val="2635344624"/>
                    </a:ext>
                  </a:extLst>
                </a:gridCol>
                <a:gridCol w="1484630">
                  <a:extLst>
                    <a:ext uri="{9D8B030D-6E8A-4147-A177-3AD203B41FA5}">
                      <a16:colId xmlns:a16="http://schemas.microsoft.com/office/drawing/2014/main" val="659808981"/>
                    </a:ext>
                  </a:extLst>
                </a:gridCol>
                <a:gridCol w="1484630">
                  <a:extLst>
                    <a:ext uri="{9D8B030D-6E8A-4147-A177-3AD203B41FA5}">
                      <a16:colId xmlns:a16="http://schemas.microsoft.com/office/drawing/2014/main" val="661526101"/>
                    </a:ext>
                  </a:extLst>
                </a:gridCol>
              </a:tblGrid>
              <a:tr h="0">
                <a:tc>
                  <a:txBody>
                    <a:bodyPr/>
                    <a:lstStyle/>
                    <a:p>
                      <a:pPr>
                        <a:buNone/>
                      </a:pPr>
                      <a:r>
                        <a:rPr lang="en-US">
                          <a:solidFill>
                            <a:schemeClr val="accent4"/>
                          </a:solidFill>
                          <a:effectLst/>
                        </a:rPr>
                        <a:t>CPT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solidFill>
                            <a:schemeClr val="accent4"/>
                          </a:solidFill>
                          <a:effectLst/>
                        </a:rPr>
                        <a:t>2026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solidFill>
                            <a:schemeClr val="accent4"/>
                          </a:solidFill>
                          <a:effectLst/>
                        </a:rPr>
                        <a:t>Proposed 2027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buNone/>
                      </a:pPr>
                      <a:r>
                        <a:rPr lang="en-US" dirty="0">
                          <a:solidFill>
                            <a:schemeClr val="accent4"/>
                          </a:solidFill>
                          <a:effectLst/>
                        </a:rPr>
                        <a:t>% Change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26340115"/>
                  </a:ext>
                </a:extLst>
              </a:tr>
              <a:tr h="0">
                <a:tc>
                  <a:txBody>
                    <a:bodyPr/>
                    <a:lstStyle/>
                    <a:p>
                      <a:pPr>
                        <a:buNone/>
                      </a:pPr>
                      <a:r>
                        <a:rPr lang="en-US">
                          <a:solidFill>
                            <a:schemeClr val="accent1"/>
                          </a:solidFill>
                          <a:effectLst/>
                        </a:rPr>
                        <a:t>77372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$7,524.82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$8,542.81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7956508"/>
                  </a:ext>
                </a:extLst>
              </a:tr>
              <a:tr h="0">
                <a:tc>
                  <a:txBody>
                    <a:bodyPr/>
                    <a:lstStyle/>
                    <a:p>
                      <a:pPr>
                        <a:buNone/>
                      </a:pPr>
                      <a:r>
                        <a:rPr lang="en-US">
                          <a:solidFill>
                            <a:schemeClr val="accent1"/>
                          </a:solidFill>
                          <a:effectLst/>
                        </a:rPr>
                        <a:t>77373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$1,826.78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$2,044.11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+11.9%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3185439"/>
                  </a:ext>
                </a:extLst>
              </a:tr>
            </a:tbl>
          </a:graphicData>
        </a:graphic>
      </p:graphicFrame>
      <p:graphicFrame>
        <p:nvGraphicFramePr>
          <p:cNvPr id="16" name="Table 15">
            <a:extLst>
              <a:ext uri="{FF2B5EF4-FFF2-40B4-BE49-F238E27FC236}">
                <a16:creationId xmlns:a16="http://schemas.microsoft.com/office/drawing/2014/main" id="{9160AF83-8B1D-36E0-2998-6E93E900845D}"/>
              </a:ext>
            </a:extLst>
          </p:cNvPr>
          <p:cNvGraphicFramePr>
            <a:graphicFrameLocks noGrp="1"/>
          </p:cNvGraphicFramePr>
          <p:nvPr/>
        </p:nvGraphicFramePr>
        <p:xfrm>
          <a:off x="2575832" y="4521925"/>
          <a:ext cx="5937250" cy="1645920"/>
        </p:xfrm>
        <a:graphic>
          <a:graphicData uri="http://schemas.openxmlformats.org/drawingml/2006/table">
            <a:tbl>
              <a:tblPr firstRow="1" firstCol="1" bandRow="1">
                <a:tableStyleId>{5C22544A-7EE6-4342-B048-85BDC9FD1C3A}</a:tableStyleId>
              </a:tblPr>
              <a:tblGrid>
                <a:gridCol w="1483995">
                  <a:extLst>
                    <a:ext uri="{9D8B030D-6E8A-4147-A177-3AD203B41FA5}">
                      <a16:colId xmlns:a16="http://schemas.microsoft.com/office/drawing/2014/main" val="3799964193"/>
                    </a:ext>
                  </a:extLst>
                </a:gridCol>
                <a:gridCol w="1483995">
                  <a:extLst>
                    <a:ext uri="{9D8B030D-6E8A-4147-A177-3AD203B41FA5}">
                      <a16:colId xmlns:a16="http://schemas.microsoft.com/office/drawing/2014/main" val="1809669278"/>
                    </a:ext>
                  </a:extLst>
                </a:gridCol>
                <a:gridCol w="1484630">
                  <a:extLst>
                    <a:ext uri="{9D8B030D-6E8A-4147-A177-3AD203B41FA5}">
                      <a16:colId xmlns:a16="http://schemas.microsoft.com/office/drawing/2014/main" val="2581852152"/>
                    </a:ext>
                  </a:extLst>
                </a:gridCol>
                <a:gridCol w="1484630">
                  <a:extLst>
                    <a:ext uri="{9D8B030D-6E8A-4147-A177-3AD203B41FA5}">
                      <a16:colId xmlns:a16="http://schemas.microsoft.com/office/drawing/2014/main" val="2806118195"/>
                    </a:ext>
                  </a:extLst>
                </a:gridCol>
              </a:tblGrid>
              <a:tr h="0">
                <a:tc>
                  <a:txBody>
                    <a:bodyPr/>
                    <a:lstStyle/>
                    <a:p>
                      <a:pPr>
                        <a:buNone/>
                      </a:pPr>
                      <a:r>
                        <a:rPr lang="en-US">
                          <a:solidFill>
                            <a:schemeClr val="accent4"/>
                          </a:solidFill>
                          <a:effectLst/>
                        </a:rPr>
                        <a:t>CPT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solidFill>
                            <a:schemeClr val="accent4"/>
                          </a:solidFill>
                          <a:effectLst/>
                        </a:rPr>
                        <a:t>2026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solidFill>
                            <a:schemeClr val="accent4"/>
                          </a:solidFill>
                          <a:effectLst/>
                        </a:rPr>
                        <a:t>Proposed 2027 Rate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buNone/>
                      </a:pPr>
                      <a:r>
                        <a:rPr lang="en-US" dirty="0">
                          <a:solidFill>
                            <a:schemeClr val="accent4"/>
                          </a:solidFill>
                          <a:effectLst/>
                        </a:rPr>
                        <a:t>% Change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15392150"/>
                  </a:ext>
                </a:extLst>
              </a:tr>
              <a:tr h="0">
                <a:tc>
                  <a:txBody>
                    <a:bodyPr/>
                    <a:lstStyle/>
                    <a:p>
                      <a:pPr>
                        <a:buNone/>
                      </a:pPr>
                      <a:r>
                        <a:rPr lang="en-US">
                          <a:solidFill>
                            <a:schemeClr val="accent1"/>
                          </a:solidFill>
                          <a:effectLst/>
                        </a:rPr>
                        <a:t>77520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$564.51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$640.75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17890772"/>
                  </a:ext>
                </a:extLst>
              </a:tr>
              <a:tr h="0">
                <a:tc>
                  <a:txBody>
                    <a:bodyPr/>
                    <a:lstStyle/>
                    <a:p>
                      <a:pPr>
                        <a:buNone/>
                      </a:pPr>
                      <a:r>
                        <a:rPr lang="en-US">
                          <a:solidFill>
                            <a:schemeClr val="accent1"/>
                          </a:solidFill>
                          <a:effectLst/>
                        </a:rPr>
                        <a:t>77522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$1,276.81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$1,434.26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2467253"/>
                  </a:ext>
                </a:extLst>
              </a:tr>
              <a:tr h="0">
                <a:tc>
                  <a:txBody>
                    <a:bodyPr/>
                    <a:lstStyle/>
                    <a:p>
                      <a:pPr>
                        <a:buNone/>
                      </a:pPr>
                      <a:r>
                        <a:rPr lang="en-US">
                          <a:solidFill>
                            <a:schemeClr val="accent1"/>
                          </a:solidFill>
                          <a:effectLst/>
                        </a:rPr>
                        <a:t>77523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$1,276.81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$1,434.26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2876267"/>
                  </a:ext>
                </a:extLst>
              </a:tr>
              <a:tr h="0">
                <a:tc>
                  <a:txBody>
                    <a:bodyPr/>
                    <a:lstStyle/>
                    <a:p>
                      <a:pPr>
                        <a:buNone/>
                      </a:pPr>
                      <a:r>
                        <a:rPr lang="en-US">
                          <a:solidFill>
                            <a:schemeClr val="accent1"/>
                          </a:solidFill>
                          <a:effectLst/>
                        </a:rPr>
                        <a:t>77525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$1,276.81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a:effectLst/>
                        </a:rPr>
                        <a:t>$1,434.26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dirty="0">
                          <a:effectLst/>
                        </a:rPr>
                        <a:t>+12.3%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4433835"/>
                  </a:ext>
                </a:extLst>
              </a:tr>
            </a:tbl>
          </a:graphicData>
        </a:graphic>
      </p:graphicFrame>
    </p:spTree>
    <p:extLst>
      <p:ext uri="{BB962C8B-B14F-4D97-AF65-F5344CB8AC3E}">
        <p14:creationId xmlns:p14="http://schemas.microsoft.com/office/powerpoint/2010/main" val="844270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9055B-F731-3B60-58BB-9FAADEFF980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EB1AE0B-CDC0-0682-9AAD-B60D10397CBA}"/>
              </a:ext>
            </a:extLst>
          </p:cNvPr>
          <p:cNvSpPr>
            <a:spLocks noGrp="1"/>
          </p:cNvSpPr>
          <p:nvPr>
            <p:ph type="sldNum" sz="quarter" idx="12"/>
          </p:nvPr>
        </p:nvSpPr>
        <p:spPr/>
        <p:txBody>
          <a:bodyPr/>
          <a:lstStyle/>
          <a:p>
            <a:fld id="{547B76BF-2593-4CC7-83CC-6317F015A1F0}" type="slidenum">
              <a:rPr lang="en-US" smtClean="0"/>
              <a:t>8</a:t>
            </a:fld>
            <a:endParaRPr lang="en-US"/>
          </a:p>
        </p:txBody>
      </p:sp>
      <p:sp>
        <p:nvSpPr>
          <p:cNvPr id="4" name="Title 3">
            <a:extLst>
              <a:ext uri="{FF2B5EF4-FFF2-40B4-BE49-F238E27FC236}">
                <a16:creationId xmlns:a16="http://schemas.microsoft.com/office/drawing/2014/main" id="{11577D58-07CF-64AF-0F39-A9A86EEBB782}"/>
              </a:ext>
            </a:extLst>
          </p:cNvPr>
          <p:cNvSpPr>
            <a:spLocks noGrp="1"/>
          </p:cNvSpPr>
          <p:nvPr>
            <p:ph type="title"/>
          </p:nvPr>
        </p:nvSpPr>
        <p:spPr/>
        <p:txBody>
          <a:bodyPr/>
          <a:lstStyle/>
          <a:p>
            <a:r>
              <a:rPr lang="en-US" dirty="0"/>
              <a:t>2027 MPFS Proposed Rule</a:t>
            </a:r>
          </a:p>
        </p:txBody>
      </p:sp>
      <p:sp>
        <p:nvSpPr>
          <p:cNvPr id="5" name="Text Placeholder 4">
            <a:extLst>
              <a:ext uri="{FF2B5EF4-FFF2-40B4-BE49-F238E27FC236}">
                <a16:creationId xmlns:a16="http://schemas.microsoft.com/office/drawing/2014/main" id="{2E93483E-EBC2-8F5E-7129-AC2500C4A724}"/>
              </a:ext>
            </a:extLst>
          </p:cNvPr>
          <p:cNvSpPr>
            <a:spLocks noGrp="1"/>
          </p:cNvSpPr>
          <p:nvPr>
            <p:ph type="body" sz="quarter" idx="13"/>
          </p:nvPr>
        </p:nvSpPr>
        <p:spPr/>
        <p:txBody>
          <a:bodyPr/>
          <a:lstStyle/>
          <a:p>
            <a:r>
              <a:rPr lang="en-US"/>
              <a:t>Highlights</a:t>
            </a:r>
          </a:p>
        </p:txBody>
      </p:sp>
      <p:sp>
        <p:nvSpPr>
          <p:cNvPr id="6" name="Content Placeholder 5">
            <a:extLst>
              <a:ext uri="{FF2B5EF4-FFF2-40B4-BE49-F238E27FC236}">
                <a16:creationId xmlns:a16="http://schemas.microsoft.com/office/drawing/2014/main" id="{91A3C146-6B7C-65EE-A88E-FDF5C1A06082}"/>
              </a:ext>
            </a:extLst>
          </p:cNvPr>
          <p:cNvSpPr>
            <a:spLocks noGrp="1"/>
          </p:cNvSpPr>
          <p:nvPr>
            <p:ph idx="1"/>
          </p:nvPr>
        </p:nvSpPr>
        <p:spPr/>
        <p:txBody>
          <a:bodyPr lIns="91440" tIns="45720" rIns="91440" bIns="45720" anchor="t">
            <a:normAutofit/>
          </a:bodyPr>
          <a:lstStyle/>
          <a:p>
            <a:r>
              <a:rPr lang="en-US" dirty="0"/>
              <a:t>5% overall increase expected for freestanding centers.</a:t>
            </a:r>
          </a:p>
          <a:p>
            <a:r>
              <a:rPr lang="en-US" dirty="0"/>
              <a:t>1% decrease expected for professional only billing.</a:t>
            </a:r>
          </a:p>
          <a:p>
            <a:r>
              <a:rPr lang="en-US" dirty="0"/>
              <a:t>2027 proposed conversion factors.</a:t>
            </a:r>
          </a:p>
          <a:p>
            <a:r>
              <a:rPr lang="en-US" dirty="0"/>
              <a:t>Re-valuation of PE RVUs for 77402-77412 based on actual utilization.</a:t>
            </a:r>
          </a:p>
          <a:p>
            <a:r>
              <a:rPr lang="en-US" dirty="0"/>
              <a:t>Proposed RVUs for proton therapy codes.</a:t>
            </a:r>
          </a:p>
          <a:p>
            <a:endParaRPr lang="en-US" dirty="0"/>
          </a:p>
        </p:txBody>
      </p:sp>
    </p:spTree>
    <p:extLst>
      <p:ext uri="{BB962C8B-B14F-4D97-AF65-F5344CB8AC3E}">
        <p14:creationId xmlns:p14="http://schemas.microsoft.com/office/powerpoint/2010/main" val="2012428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34D83-6920-1AE6-6F48-E31E4CC95AE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BA1DA1C-21E3-FFFA-0793-98582896C972}"/>
              </a:ext>
            </a:extLst>
          </p:cNvPr>
          <p:cNvSpPr>
            <a:spLocks noGrp="1"/>
          </p:cNvSpPr>
          <p:nvPr>
            <p:ph type="sldNum" sz="quarter" idx="12"/>
          </p:nvPr>
        </p:nvSpPr>
        <p:spPr/>
        <p:txBody>
          <a:bodyPr/>
          <a:lstStyle/>
          <a:p>
            <a:fld id="{547B76BF-2593-4CC7-83CC-6317F015A1F0}" type="slidenum">
              <a:rPr lang="en-US" smtClean="0"/>
              <a:t>9</a:t>
            </a:fld>
            <a:endParaRPr lang="en-US"/>
          </a:p>
        </p:txBody>
      </p:sp>
      <p:sp>
        <p:nvSpPr>
          <p:cNvPr id="4" name="Title 3">
            <a:extLst>
              <a:ext uri="{FF2B5EF4-FFF2-40B4-BE49-F238E27FC236}">
                <a16:creationId xmlns:a16="http://schemas.microsoft.com/office/drawing/2014/main" id="{5FF5B5CD-B4F7-D4E4-B561-814F711DEFDB}"/>
              </a:ext>
            </a:extLst>
          </p:cNvPr>
          <p:cNvSpPr>
            <a:spLocks noGrp="1"/>
          </p:cNvSpPr>
          <p:nvPr>
            <p:ph type="title"/>
          </p:nvPr>
        </p:nvSpPr>
        <p:spPr/>
        <p:txBody>
          <a:bodyPr/>
          <a:lstStyle/>
          <a:p>
            <a:r>
              <a:rPr lang="en-US" dirty="0"/>
              <a:t>2027 MPFS Proposed Rule</a:t>
            </a:r>
          </a:p>
        </p:txBody>
      </p:sp>
      <p:sp>
        <p:nvSpPr>
          <p:cNvPr id="5" name="Text Placeholder 4">
            <a:extLst>
              <a:ext uri="{FF2B5EF4-FFF2-40B4-BE49-F238E27FC236}">
                <a16:creationId xmlns:a16="http://schemas.microsoft.com/office/drawing/2014/main" id="{687082B0-6FE2-D27E-5334-B5E2303F51BE}"/>
              </a:ext>
            </a:extLst>
          </p:cNvPr>
          <p:cNvSpPr>
            <a:spLocks noGrp="1"/>
          </p:cNvSpPr>
          <p:nvPr>
            <p:ph type="body" sz="quarter" idx="13"/>
          </p:nvPr>
        </p:nvSpPr>
        <p:spPr/>
        <p:txBody>
          <a:bodyPr/>
          <a:lstStyle/>
          <a:p>
            <a:r>
              <a:rPr lang="en-US" dirty="0"/>
              <a:t>Conversion Factors</a:t>
            </a:r>
          </a:p>
        </p:txBody>
      </p:sp>
      <p:pic>
        <p:nvPicPr>
          <p:cNvPr id="13" name="Content Placeholder 12">
            <a:extLst>
              <a:ext uri="{FF2B5EF4-FFF2-40B4-BE49-F238E27FC236}">
                <a16:creationId xmlns:a16="http://schemas.microsoft.com/office/drawing/2014/main" id="{9D99E8F4-5B4E-0714-B2C8-BDDE96D5B44A}"/>
              </a:ext>
            </a:extLst>
          </p:cNvPr>
          <p:cNvPicPr>
            <a:picLocks noGrp="1" noChangeAspect="1"/>
          </p:cNvPicPr>
          <p:nvPr>
            <p:ph idx="1"/>
          </p:nvPr>
        </p:nvPicPr>
        <p:blipFill>
          <a:blip r:embed="rId2"/>
          <a:stretch>
            <a:fillRect/>
          </a:stretch>
        </p:blipFill>
        <p:spPr>
          <a:xfrm>
            <a:off x="5009545" y="2657869"/>
            <a:ext cx="5730096" cy="1542261"/>
          </a:xfrm>
          <a:prstGeom prst="rect">
            <a:avLst/>
          </a:prstGeom>
        </p:spPr>
      </p:pic>
    </p:spTree>
    <p:extLst>
      <p:ext uri="{BB962C8B-B14F-4D97-AF65-F5344CB8AC3E}">
        <p14:creationId xmlns:p14="http://schemas.microsoft.com/office/powerpoint/2010/main" val="3896802882"/>
      </p:ext>
    </p:extLst>
  </p:cSld>
  <p:clrMapOvr>
    <a:masterClrMapping/>
  </p:clrMapOvr>
</p:sld>
</file>

<file path=ppt/theme/theme1.xml><?xml version="1.0" encoding="utf-8"?>
<a:theme xmlns:a="http://schemas.openxmlformats.org/drawingml/2006/main" name="3_Office Theme">
  <a:themeElements>
    <a:clrScheme name="Custom 40">
      <a:dk1>
        <a:sysClr val="windowText" lastClr="000000"/>
      </a:dk1>
      <a:lt1>
        <a:sysClr val="window" lastClr="FFFFFF"/>
      </a:lt1>
      <a:dk2>
        <a:srgbClr val="44546A"/>
      </a:dk2>
      <a:lt2>
        <a:srgbClr val="E7E6E6"/>
      </a:lt2>
      <a:accent1>
        <a:srgbClr val="60C659"/>
      </a:accent1>
      <a:accent2>
        <a:srgbClr val="024930"/>
      </a:accent2>
      <a:accent3>
        <a:srgbClr val="63666A"/>
      </a:accent3>
      <a:accent4>
        <a:srgbClr val="004B2F"/>
      </a:accent4>
      <a:accent5>
        <a:srgbClr val="587B7F"/>
      </a:accent5>
      <a:accent6>
        <a:srgbClr val="BCAB79"/>
      </a:accent6>
      <a:hlink>
        <a:srgbClr val="0563C1"/>
      </a:hlink>
      <a:folHlink>
        <a:srgbClr val="954F72"/>
      </a:folHlink>
    </a:clrScheme>
    <a:fontScheme name="Custom 2">
      <a:majorFont>
        <a:latin typeface="Rubik"/>
        <a:ea typeface=""/>
        <a:cs typeface=""/>
      </a:majorFont>
      <a:minorFont>
        <a:latin typeface="Rub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50fd652-ac6c-4174-973b-5ebd28b89b9c" xsi:nil="true"/>
    <lcf76f155ced4ddcb4097134ff3c332f xmlns="cb6dd64d-0952-40ce-b267-ad887f31386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7EF6233F1A4454E83E93B600856952D" ma:contentTypeVersion="19" ma:contentTypeDescription="Create a new document." ma:contentTypeScope="" ma:versionID="ad48464a1710b7ecdbb5be6fd5bbaf71">
  <xsd:schema xmlns:xsd="http://www.w3.org/2001/XMLSchema" xmlns:xs="http://www.w3.org/2001/XMLSchema" xmlns:p="http://schemas.microsoft.com/office/2006/metadata/properties" xmlns:ns2="450fd652-ac6c-4174-973b-5ebd28b89b9c" xmlns:ns3="cb6dd64d-0952-40ce-b267-ad887f313862" targetNamespace="http://schemas.microsoft.com/office/2006/metadata/properties" ma:root="true" ma:fieldsID="57fe7f6998fe301cb0e592b243bb6798" ns2:_="" ns3:_="">
    <xsd:import namespace="450fd652-ac6c-4174-973b-5ebd28b89b9c"/>
    <xsd:import namespace="cb6dd64d-0952-40ce-b267-ad887f31386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0fd652-ac6c-4174-973b-5ebd28b89b9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761b1790-1dc8-4440-bbac-d8f3a0978dec}" ma:internalName="TaxCatchAll" ma:showField="CatchAllData" ma:web="450fd652-ac6c-4174-973b-5ebd28b89b9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b6dd64d-0952-40ce-b267-ad887f31386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48c1ec4-1234-4036-8ddf-aa19d5b59bd0"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DBC3DD-16A2-478C-B0B7-9C8ACBF71A23}">
  <ds:schemaRefs>
    <ds:schemaRef ds:uri="http://schemas.microsoft.com/office/2006/metadata/properties"/>
    <ds:schemaRef ds:uri="http://schemas.microsoft.com/office/infopath/2007/PartnerControls"/>
    <ds:schemaRef ds:uri="450fd652-ac6c-4174-973b-5ebd28b89b9c"/>
    <ds:schemaRef ds:uri="cb6dd64d-0952-40ce-b267-ad887f313862"/>
  </ds:schemaRefs>
</ds:datastoreItem>
</file>

<file path=customXml/itemProps2.xml><?xml version="1.0" encoding="utf-8"?>
<ds:datastoreItem xmlns:ds="http://schemas.openxmlformats.org/officeDocument/2006/customXml" ds:itemID="{CDDA8964-7175-42C9-B047-FB1D19C0A97A}">
  <ds:schemaRefs>
    <ds:schemaRef ds:uri="http://schemas.microsoft.com/sharepoint/v3/contenttype/forms"/>
  </ds:schemaRefs>
</ds:datastoreItem>
</file>

<file path=customXml/itemProps3.xml><?xml version="1.0" encoding="utf-8"?>
<ds:datastoreItem xmlns:ds="http://schemas.openxmlformats.org/officeDocument/2006/customXml" ds:itemID="{CA07F2D6-7BA2-4D30-AD1C-66D2EB9B4D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0fd652-ac6c-4174-973b-5ebd28b89b9c"/>
    <ds:schemaRef ds:uri="cb6dd64d-0952-40ce-b267-ad887f3138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2021 E&amp;M Changes  (1)</Template>
  <TotalTime>4926</TotalTime>
  <Words>2851</Words>
  <Application>Microsoft Office PowerPoint</Application>
  <PresentationFormat>Widescreen</PresentationFormat>
  <Paragraphs>273</Paragraphs>
  <Slides>19</Slides>
  <Notes>14</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3_Office Theme</vt:lpstr>
      <vt:lpstr>Recent Publications &amp; Payor Insights</vt:lpstr>
      <vt:lpstr>PowerPoint Presentation</vt:lpstr>
      <vt:lpstr>2026 MPFS Treatment Codes and Rates</vt:lpstr>
      <vt:lpstr>CPT Technical Corrections</vt:lpstr>
      <vt:lpstr>Image Guidance Including SGRT</vt:lpstr>
      <vt:lpstr>2027 OPPS Proposed Rule</vt:lpstr>
      <vt:lpstr>OPPS Daily TX Rate Changes</vt:lpstr>
      <vt:lpstr>2027 MPFS Proposed Rule</vt:lpstr>
      <vt:lpstr>2027 MPFS Proposed Rule</vt:lpstr>
      <vt:lpstr>2027 MPFS Proposed Rule</vt:lpstr>
      <vt:lpstr>MPFS Daily TX Rate Changes</vt:lpstr>
      <vt:lpstr>ASTRO Active Motion Management Model Policy</vt:lpstr>
      <vt:lpstr>ASTRO Model Policy</vt:lpstr>
      <vt:lpstr>ASTRO Model Policy </vt:lpstr>
      <vt:lpstr>ASTRO Model Policy</vt:lpstr>
      <vt:lpstr>ASTRO Model Policy</vt:lpstr>
      <vt:lpstr>ASTRO Model Policy</vt:lpstr>
      <vt:lpstr>Payer Coverage Updates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 E&amp;M Changes</dc:title>
  <dc:creator>Leah Harlin</dc:creator>
  <cp:lastModifiedBy>Leah Harlin CPC</cp:lastModifiedBy>
  <cp:revision>109</cp:revision>
  <cp:lastPrinted>2026-02-12T15:25:43Z</cp:lastPrinted>
  <dcterms:created xsi:type="dcterms:W3CDTF">2020-11-25T19:17:01Z</dcterms:created>
  <dcterms:modified xsi:type="dcterms:W3CDTF">2026-08-14T14:52:19Z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0x010100A7EF6233F1A4454E83E93B600856952D</vt:lpwstr>
  </property>
</Properties>
</file>