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719" r:id="rId5"/>
    <p:sldMasterId id="2147483735" r:id="rId6"/>
  </p:sldMasterIdLst>
  <p:notesMasterIdLst>
    <p:notesMasterId r:id="rId19"/>
  </p:notesMasterIdLst>
  <p:sldIdLst>
    <p:sldId id="4905" r:id="rId7"/>
    <p:sldId id="8689" r:id="rId8"/>
    <p:sldId id="8677" r:id="rId9"/>
    <p:sldId id="8690" r:id="rId10"/>
    <p:sldId id="8681" r:id="rId11"/>
    <p:sldId id="8683" r:id="rId12"/>
    <p:sldId id="8688" r:id="rId13"/>
    <p:sldId id="8670" r:id="rId14"/>
    <p:sldId id="8664" r:id="rId15"/>
    <p:sldId id="8665" r:id="rId16"/>
    <p:sldId id="8592" r:id="rId17"/>
    <p:sldId id="8593" r:id="rId1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379B14-A5CE-EC82-9377-7938E39FFF87}" name="Alice White" initials="AW" userId="S::awhite@visionrt.com::3a6154c9-e0d1-49ea-bb61-3d4cbcc3bcc1" providerId="AD"/>
  <p188:author id="{36268322-B1A8-669E-3686-35406B46E579}" name="Bianca Banoo" initials="BB" userId="S::BBanoo@visionrt.com::e57fba27-1250-4613-97e6-8c478d557bc1" providerId="AD"/>
  <p188:author id="{8A80B167-3F91-5027-3DE5-659A6F797C13}" name="Eddie Zegarra" initials="EZ" userId="S::ezegarra@visionrt.com::7e3cd1a7-670c-4714-addd-f22cf57faa01" providerId="AD"/>
  <p188:author id="{37FEB97B-FD2C-467C-E152-A2D198D03FEB}" name="Wesley Naidoo" initials="WN" userId="S::wnaidoo@visionrt.com::020d69ab-d523-4b4d-92bd-98ac17c6d082" providerId="AD"/>
  <p188:author id="{204ED795-78BA-8985-382E-C559245AD7BE}" name="Manan Adhvaryu" initials="" userId="S::madhvaryu@visionrt.com::f3c49859-83c6-412c-b404-a919faad72f4" providerId="AD"/>
  <p188:author id="{DF3944B2-11C0-6874-4A3D-5FA85462CEFC}" name="Rachael Francis" initials="RF" userId="S::rfrancis@visionrt.com::b0294882-0980-4316-bbda-9a64768ff3bc" providerId="AD"/>
  <p188:author id="{C6DD7EBD-5AEC-4C67-A05F-3F0BA723775C}" name="Thomas Carter" initials="TC" userId="S::tcarter@visionrt.com::537cf455-e725-423d-b734-7519a6bfb256" providerId="AD"/>
  <p188:author id="{AB332DC1-084F-B8B9-52F9-8B2166A78421}" name="Sarah Hetherington" initials="SH" userId="S::shetherington@visionrt.com::c998c66d-951a-4b04-ab84-63eda6164cf6" providerId="AD"/>
  <p188:author id="{1A82C4FE-1FD5-D6AB-2103-5858ABCB2671}" name="Thomas Carter" initials="TC" userId="S::TCarter@visionrt.com::537cf455-e725-423d-b734-7519a6bfb2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19F"/>
    <a:srgbClr val="EF7C0F"/>
    <a:srgbClr val="7F7F7F"/>
    <a:srgbClr val="0067B4"/>
    <a:srgbClr val="0061BF"/>
    <a:srgbClr val="0F1112"/>
    <a:srgbClr val="102D47"/>
    <a:srgbClr val="005EB8"/>
    <a:srgbClr val="156082"/>
    <a:srgbClr val="FA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574" autoAdjust="0"/>
  </p:normalViewPr>
  <p:slideViewPr>
    <p:cSldViewPr snapToGrid="0">
      <p:cViewPr varScale="1">
        <p:scale>
          <a:sx n="82" d="100"/>
          <a:sy n="82" d="100"/>
        </p:scale>
        <p:origin x="16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E158B72-D947-450C-A497-EA209049791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3D5D35E-A113-4EF2-BF09-D6D5BBDB4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817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84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14E78F-324A-426F-AF2F-4910984930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085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D5D35E-A113-4EF2-BF09-D6D5BBDB46D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69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926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33021-20AA-72A6-8EAF-E3239F00D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B7CCDA-2879-FA78-F1F1-4199570BEF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0926F7-82B4-CEC8-78F2-6A3BE9480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E762E-B18F-669E-F0F7-4F96725DDB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555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6B88E-EB99-7410-A975-FC9CFA76F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CC51B4-2517-BEB7-34CB-5C3AD2577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AB25CD-5923-60DA-80AA-430940B30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78317-0F3E-2870-ED48-080BCBE4F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681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027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285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015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5D35E-A113-4EF2-BF09-D6D5BBDB46D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671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14E78F-324A-426F-AF2F-4910984930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988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ight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7B0DE5B7-0B64-3FAC-4FF3-58C2B18A67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tângulo 6">
            <a:extLst>
              <a:ext uri="{FF2B5EF4-FFF2-40B4-BE49-F238E27FC236}">
                <a16:creationId xmlns:a16="http://schemas.microsoft.com/office/drawing/2014/main" id="{7E4865AD-52E5-52D7-D50E-B67462FE61C1}"/>
              </a:ext>
            </a:extLst>
          </p:cNvPr>
          <p:cNvSpPr/>
          <p:nvPr/>
        </p:nvSpPr>
        <p:spPr>
          <a:xfrm>
            <a:off x="0" y="0"/>
            <a:ext cx="12191996" cy="884416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" name="Conector reto 8">
            <a:extLst>
              <a:ext uri="{FF2B5EF4-FFF2-40B4-BE49-F238E27FC236}">
                <a16:creationId xmlns:a16="http://schemas.microsoft.com/office/drawing/2014/main" id="{8B726762-F167-6B43-ECBB-D41360A94EAE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5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7D58EF68-26AC-E78D-0A21-694529E49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3" y="6410666"/>
            <a:ext cx="2355960" cy="4363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896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Sim Plan Treat D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B9A69-8BB0-31DA-EF1B-D0492F3EB3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62632" y="290477"/>
            <a:ext cx="4302032" cy="9256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2800" b="0" i="0" u="none" strike="noStrike" cap="all" spc="0" baseline="0">
                <a:solidFill>
                  <a:srgbClr val="17477F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Blue Background All">
            <a:extLst>
              <a:ext uri="{FF2B5EF4-FFF2-40B4-BE49-F238E27FC236}">
                <a16:creationId xmlns:a16="http://schemas.microsoft.com/office/drawing/2014/main" id="{DD1AEF15-29E9-7F72-4721-B31A34DF3F57}"/>
              </a:ext>
            </a:extLst>
          </p:cNvPr>
          <p:cNvSpPr/>
          <p:nvPr/>
        </p:nvSpPr>
        <p:spPr>
          <a:xfrm>
            <a:off x="0" y="2814203"/>
            <a:ext cx="12191996" cy="4039270"/>
          </a:xfrm>
          <a:prstGeom prst="rect">
            <a:avLst/>
          </a:prstGeom>
          <a:solidFill>
            <a:srgbClr val="0061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BlueBackgroundBar">
            <a:extLst>
              <a:ext uri="{FF2B5EF4-FFF2-40B4-BE49-F238E27FC236}">
                <a16:creationId xmlns:a16="http://schemas.microsoft.com/office/drawing/2014/main" id="{0287DB39-7C83-5A59-5E7A-6904D28D212C}"/>
              </a:ext>
            </a:extLst>
          </p:cNvPr>
          <p:cNvSpPr/>
          <p:nvPr/>
        </p:nvSpPr>
        <p:spPr>
          <a:xfrm>
            <a:off x="0" y="2814203"/>
            <a:ext cx="12191996" cy="477079"/>
          </a:xfrm>
          <a:prstGeom prst="rect">
            <a:avLst/>
          </a:prstGeom>
          <a:solidFill>
            <a:srgbClr val="004C9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SGRT Description">
            <a:extLst>
              <a:ext uri="{FF2B5EF4-FFF2-40B4-BE49-F238E27FC236}">
                <a16:creationId xmlns:a16="http://schemas.microsoft.com/office/drawing/2014/main" id="{2F55D287-8B95-D28C-50C9-D7209EF92E5D}"/>
              </a:ext>
            </a:extLst>
          </p:cNvPr>
          <p:cNvSpPr txBox="1"/>
          <p:nvPr/>
        </p:nvSpPr>
        <p:spPr>
          <a:xfrm>
            <a:off x="6702689" y="1919910"/>
            <a:ext cx="4777694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404040"/>
                </a:solidFill>
                <a:uFillTx/>
                <a:latin typeface="Aller"/>
                <a:cs typeface="Arial" pitchFamily="34"/>
              </a:rPr>
              <a:t>Use of surface guidance to help improve the safety, effectiveness and efficiency of the </a:t>
            </a:r>
            <a:r>
              <a:rPr lang="en-US" sz="1200" b="1" i="1" u="none" strike="noStrike" kern="1200" cap="none" spc="0" baseline="0">
                <a:solidFill>
                  <a:srgbClr val="404040"/>
                </a:solidFill>
                <a:uFillTx/>
                <a:latin typeface="Aller"/>
                <a:cs typeface="Arial" pitchFamily="34"/>
              </a:rPr>
              <a:t>entire</a:t>
            </a:r>
            <a:r>
              <a:rPr lang="en-US" sz="1200" b="1" i="0" u="none" strike="noStrike" kern="1200" cap="none" spc="0" baseline="0">
                <a:solidFill>
                  <a:srgbClr val="404040"/>
                </a:solidFill>
                <a:uFillTx/>
                <a:latin typeface="Aller"/>
                <a:cs typeface="Arial" pitchFamily="34"/>
              </a:rPr>
              <a:t> radiation therapy workflow</a:t>
            </a:r>
          </a:p>
        </p:txBody>
      </p:sp>
      <p:sp>
        <p:nvSpPr>
          <p:cNvPr id="6" name="SGRT">
            <a:extLst>
              <a:ext uri="{FF2B5EF4-FFF2-40B4-BE49-F238E27FC236}">
                <a16:creationId xmlns:a16="http://schemas.microsoft.com/office/drawing/2014/main" id="{357B03DD-EE4D-2B93-42C7-E30EBD03414C}"/>
              </a:ext>
            </a:extLst>
          </p:cNvPr>
          <p:cNvSpPr txBox="1"/>
          <p:nvPr/>
        </p:nvSpPr>
        <p:spPr>
          <a:xfrm>
            <a:off x="4566111" y="1739243"/>
            <a:ext cx="1895066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0061BF"/>
                </a:solidFill>
                <a:uFillTx/>
                <a:latin typeface="Arial" pitchFamily="34"/>
                <a:cs typeface="Arial" pitchFamily="34"/>
              </a:rPr>
              <a:t>SGRT</a:t>
            </a:r>
          </a:p>
        </p:txBody>
      </p:sp>
      <p:sp>
        <p:nvSpPr>
          <p:cNvPr id="7" name="Surface Guided Radioation Therapy">
            <a:extLst>
              <a:ext uri="{FF2B5EF4-FFF2-40B4-BE49-F238E27FC236}">
                <a16:creationId xmlns:a16="http://schemas.microsoft.com/office/drawing/2014/main" id="{6C2EC709-E3CC-BE83-4C93-13915E04F2B8}"/>
              </a:ext>
            </a:extLst>
          </p:cNvPr>
          <p:cNvSpPr txBox="1"/>
          <p:nvPr/>
        </p:nvSpPr>
        <p:spPr>
          <a:xfrm>
            <a:off x="515630" y="1962009"/>
            <a:ext cx="38584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404040"/>
                </a:solidFill>
                <a:uFillTx/>
                <a:latin typeface="Aller"/>
                <a:cs typeface="Arial" pitchFamily="34"/>
              </a:rPr>
              <a:t>Surface Guided Radiation Therapy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CFCE22-F2A5-ABC4-D395-51131539FD20}"/>
              </a:ext>
            </a:extLst>
          </p:cNvPr>
          <p:cNvCxnSpPr/>
          <p:nvPr/>
        </p:nvCxnSpPr>
        <p:spPr>
          <a:xfrm>
            <a:off x="0" y="1482013"/>
            <a:ext cx="12191996" cy="0"/>
          </a:xfrm>
          <a:prstGeom prst="straightConnector1">
            <a:avLst/>
          </a:prstGeom>
          <a:noFill/>
          <a:ln w="19046" cap="flat">
            <a:solidFill>
              <a:srgbClr val="1B5AAA"/>
            </a:solidFill>
            <a:prstDash val="solid"/>
            <a:miter/>
          </a:ln>
        </p:spPr>
      </p:cxnSp>
      <p:pic>
        <p:nvPicPr>
          <p:cNvPr id="9" name="Picture 8" descr="A blue and white drawing of a robot&#10;&#10;Description automatically generated">
            <a:extLst>
              <a:ext uri="{FF2B5EF4-FFF2-40B4-BE49-F238E27FC236}">
                <a16:creationId xmlns:a16="http://schemas.microsoft.com/office/drawing/2014/main" id="{BAB69E4F-5795-DC78-9B31-EF5CBEE21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734" y="4526"/>
            <a:ext cx="2669874" cy="12402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9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0B0C7D0-1C29-BC12-BD61-9735EE817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22" y="362056"/>
            <a:ext cx="1791026" cy="772357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E062685-930B-5C1A-06E3-1312F4C8BCCC}"/>
              </a:ext>
            </a:extLst>
          </p:cNvPr>
          <p:cNvGrpSpPr/>
          <p:nvPr/>
        </p:nvGrpSpPr>
        <p:grpSpPr>
          <a:xfrm>
            <a:off x="9250509" y="2815190"/>
            <a:ext cx="2248016" cy="3798573"/>
            <a:chOff x="9250509" y="2815190"/>
            <a:chExt cx="2248016" cy="3798573"/>
          </a:xfrm>
        </p:grpSpPr>
        <p:sp>
          <p:nvSpPr>
            <p:cNvPr id="12" name="DOSE Visualization">
              <a:extLst>
                <a:ext uri="{FF2B5EF4-FFF2-40B4-BE49-F238E27FC236}">
                  <a16:creationId xmlns:a16="http://schemas.microsoft.com/office/drawing/2014/main" id="{48E5C604-DD34-D8C6-8BF4-64D30BA0590C}"/>
                </a:ext>
              </a:extLst>
            </p:cNvPr>
            <p:cNvSpPr txBox="1"/>
            <p:nvPr/>
          </p:nvSpPr>
          <p:spPr>
            <a:xfrm>
              <a:off x="9272793" y="5727947"/>
              <a:ext cx="2203438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10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DOSE VISUALIZATION</a:t>
              </a:r>
            </a:p>
          </p:txBody>
        </p:sp>
        <p:sp>
          <p:nvSpPr>
            <p:cNvPr id="13" name="DOSE">
              <a:hlinkClick r:id="" action="ppaction://noaction"/>
              <a:extLst>
                <a:ext uri="{FF2B5EF4-FFF2-40B4-BE49-F238E27FC236}">
                  <a16:creationId xmlns:a16="http://schemas.microsoft.com/office/drawing/2014/main" id="{3F630D34-BB5D-7DBC-C7B4-FEC911DC206D}"/>
                </a:ext>
              </a:extLst>
            </p:cNvPr>
            <p:cNvSpPr txBox="1"/>
            <p:nvPr/>
          </p:nvSpPr>
          <p:spPr>
            <a:xfrm>
              <a:off x="9835249" y="2815190"/>
              <a:ext cx="1062176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15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DOSE</a:t>
              </a:r>
            </a:p>
          </p:txBody>
        </p:sp>
        <p:pic>
          <p:nvPicPr>
            <p:cNvPr id="14" name="Picture 13" descr="A blueprint of a medical machine&#10;&#10;Description automatically generated">
              <a:extLst>
                <a:ext uri="{FF2B5EF4-FFF2-40B4-BE49-F238E27FC236}">
                  <a16:creationId xmlns:a16="http://schemas.microsoft.com/office/drawing/2014/main" id="{6BF93E0C-9FDE-4992-0FF1-5A7571EA1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72793" y="3318567"/>
              <a:ext cx="2203438" cy="2382085"/>
            </a:xfrm>
            <a:prstGeom prst="rect">
              <a:avLst/>
            </a:prstGeom>
            <a:noFill/>
            <a:ln cap="flat">
              <a:noFill/>
            </a:ln>
          </p:spPr>
        </p:pic>
        <p:cxnSp>
          <p:nvCxnSpPr>
            <p:cNvPr id="15" name="Conector reto 33">
              <a:extLst>
                <a:ext uri="{FF2B5EF4-FFF2-40B4-BE49-F238E27FC236}">
                  <a16:creationId xmlns:a16="http://schemas.microsoft.com/office/drawing/2014/main" id="{04D3BE2C-C40D-42FA-5268-EC11D0444D33}"/>
                </a:ext>
              </a:extLst>
            </p:cNvPr>
            <p:cNvCxnSpPr/>
            <p:nvPr/>
          </p:nvCxnSpPr>
          <p:spPr>
            <a:xfrm>
              <a:off x="9250509" y="6128116"/>
              <a:ext cx="2248016" cy="0"/>
            </a:xfrm>
            <a:prstGeom prst="straightConnector1">
              <a:avLst/>
            </a:prstGeom>
            <a:noFill/>
            <a:ln w="15873" cap="flat">
              <a:solidFill>
                <a:srgbClr val="FFFFFF"/>
              </a:solidFill>
              <a:prstDash val="solid"/>
              <a:miter/>
            </a:ln>
          </p:spPr>
        </p:cxnSp>
        <p:pic>
          <p:nvPicPr>
            <p:cNvPr id="16" name="Picture 15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1BFF270B-B09D-3C66-8325-FC0F20C56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34015" y="6231910"/>
              <a:ext cx="1063410" cy="381853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9C1A156-D256-2FC6-EBBF-C6EE5A84C18B}"/>
              </a:ext>
            </a:extLst>
          </p:cNvPr>
          <p:cNvGrpSpPr/>
          <p:nvPr/>
        </p:nvGrpSpPr>
        <p:grpSpPr>
          <a:xfrm>
            <a:off x="6351678" y="2818381"/>
            <a:ext cx="2414692" cy="3795382"/>
            <a:chOff x="6351678" y="2818381"/>
            <a:chExt cx="2414692" cy="3795382"/>
          </a:xfrm>
        </p:grpSpPr>
        <p:sp>
          <p:nvSpPr>
            <p:cNvPr id="18" name="MOTION Management">
              <a:extLst>
                <a:ext uri="{FF2B5EF4-FFF2-40B4-BE49-F238E27FC236}">
                  <a16:creationId xmlns:a16="http://schemas.microsoft.com/office/drawing/2014/main" id="{D8930368-702F-A2E5-DD12-3B1728DCC889}"/>
                </a:ext>
              </a:extLst>
            </p:cNvPr>
            <p:cNvSpPr txBox="1"/>
            <p:nvPr/>
          </p:nvSpPr>
          <p:spPr>
            <a:xfrm>
              <a:off x="6351678" y="5756934"/>
              <a:ext cx="2414692" cy="3077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10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MOTION MANAGEMENT</a:t>
              </a:r>
            </a:p>
          </p:txBody>
        </p:sp>
        <p:sp>
          <p:nvSpPr>
            <p:cNvPr id="19" name="TREAT">
              <a:extLst>
                <a:ext uri="{FF2B5EF4-FFF2-40B4-BE49-F238E27FC236}">
                  <a16:creationId xmlns:a16="http://schemas.microsoft.com/office/drawing/2014/main" id="{E5B79B22-752E-D1BB-AB2E-5D082D8877AB}"/>
                </a:ext>
              </a:extLst>
            </p:cNvPr>
            <p:cNvSpPr txBox="1"/>
            <p:nvPr/>
          </p:nvSpPr>
          <p:spPr>
            <a:xfrm>
              <a:off x="6899330" y="2818381"/>
              <a:ext cx="1291315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15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TREAT</a:t>
              </a:r>
            </a:p>
          </p:txBody>
        </p:sp>
        <p:pic>
          <p:nvPicPr>
            <p:cNvPr id="20" name="Picture 19" descr="A blueprint of a medical device&#10;&#10;Description automatically generated">
              <a:extLst>
                <a:ext uri="{FF2B5EF4-FFF2-40B4-BE49-F238E27FC236}">
                  <a16:creationId xmlns:a16="http://schemas.microsoft.com/office/drawing/2014/main" id="{DEBEEDD3-B37C-7DF7-514A-38450578D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57300" y="3318723"/>
              <a:ext cx="2203438" cy="238208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1" name="Picture 20" descr="A black background with white letters&#10;&#10;Description automatically generated">
              <a:extLst>
                <a:ext uri="{FF2B5EF4-FFF2-40B4-BE49-F238E27FC236}">
                  <a16:creationId xmlns:a16="http://schemas.microsoft.com/office/drawing/2014/main" id="{2C5E3D30-56A6-A59B-D91F-7AB4C8A5C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73880" y="6231910"/>
              <a:ext cx="970288" cy="381853"/>
            </a:xfrm>
            <a:prstGeom prst="rect">
              <a:avLst/>
            </a:prstGeom>
            <a:noFill/>
            <a:ln cap="flat">
              <a:noFill/>
            </a:ln>
          </p:spPr>
        </p:pic>
        <p:cxnSp>
          <p:nvCxnSpPr>
            <p:cNvPr id="22" name="Conector reto 33">
              <a:extLst>
                <a:ext uri="{FF2B5EF4-FFF2-40B4-BE49-F238E27FC236}">
                  <a16:creationId xmlns:a16="http://schemas.microsoft.com/office/drawing/2014/main" id="{FDA41E2C-93D2-E3F8-D3BC-97A869FDD320}"/>
                </a:ext>
              </a:extLst>
            </p:cNvPr>
            <p:cNvCxnSpPr/>
            <p:nvPr/>
          </p:nvCxnSpPr>
          <p:spPr>
            <a:xfrm>
              <a:off x="6435016" y="6128116"/>
              <a:ext cx="2248016" cy="0"/>
            </a:xfrm>
            <a:prstGeom prst="straightConnector1">
              <a:avLst/>
            </a:prstGeom>
            <a:noFill/>
            <a:ln w="15873" cap="flat">
              <a:solidFill>
                <a:srgbClr val="FFFFFF"/>
              </a:solidFill>
              <a:prstDash val="solid"/>
              <a:miter/>
            </a:ln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5F465B-A095-4EA3-9E97-5FE435F2E724}"/>
              </a:ext>
            </a:extLst>
          </p:cNvPr>
          <p:cNvGrpSpPr/>
          <p:nvPr/>
        </p:nvGrpSpPr>
        <p:grpSpPr>
          <a:xfrm>
            <a:off x="3619524" y="2816580"/>
            <a:ext cx="2248016" cy="3797183"/>
            <a:chOff x="3619524" y="2816580"/>
            <a:chExt cx="2248016" cy="3797183"/>
          </a:xfrm>
        </p:grpSpPr>
        <p:sp>
          <p:nvSpPr>
            <p:cNvPr id="24" name="CLEARANCE Mapping">
              <a:extLst>
                <a:ext uri="{FF2B5EF4-FFF2-40B4-BE49-F238E27FC236}">
                  <a16:creationId xmlns:a16="http://schemas.microsoft.com/office/drawing/2014/main" id="{FE44850D-0214-7BCD-E199-A9CB50BBFB04}"/>
                </a:ext>
              </a:extLst>
            </p:cNvPr>
            <p:cNvSpPr txBox="1"/>
            <p:nvPr/>
          </p:nvSpPr>
          <p:spPr>
            <a:xfrm>
              <a:off x="3619524" y="5756934"/>
              <a:ext cx="2248015" cy="30775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10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CLEARANCE MAPPING</a:t>
              </a:r>
            </a:p>
          </p:txBody>
        </p:sp>
        <p:sp>
          <p:nvSpPr>
            <p:cNvPr id="25" name="PLAN">
              <a:extLst>
                <a:ext uri="{FF2B5EF4-FFF2-40B4-BE49-F238E27FC236}">
                  <a16:creationId xmlns:a16="http://schemas.microsoft.com/office/drawing/2014/main" id="{13BE56F6-CBD9-B6B5-1F16-D6A079B1C568}"/>
                </a:ext>
              </a:extLst>
            </p:cNvPr>
            <p:cNvSpPr txBox="1"/>
            <p:nvPr/>
          </p:nvSpPr>
          <p:spPr>
            <a:xfrm>
              <a:off x="4234339" y="2816580"/>
              <a:ext cx="1018385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15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PLAN</a:t>
              </a:r>
            </a:p>
          </p:txBody>
        </p:sp>
        <p:pic>
          <p:nvPicPr>
            <p:cNvPr id="26" name="Picture 25" descr="A computer and tablet on a table&#10;&#10;Description automatically generated">
              <a:extLst>
                <a:ext uri="{FF2B5EF4-FFF2-40B4-BE49-F238E27FC236}">
                  <a16:creationId xmlns:a16="http://schemas.microsoft.com/office/drawing/2014/main" id="{15A9723F-B842-FFF7-3F7B-77C321197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641808" y="3318641"/>
              <a:ext cx="2203438" cy="238208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7" name="Picture 26" descr="A black background with white letters&#10;&#10;Description automatically generated">
              <a:extLst>
                <a:ext uri="{FF2B5EF4-FFF2-40B4-BE49-F238E27FC236}">
                  <a16:creationId xmlns:a16="http://schemas.microsoft.com/office/drawing/2014/main" id="{2D6CDF81-5B02-067E-CE2A-6C4115D3D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97122" y="6231910"/>
              <a:ext cx="892820" cy="381853"/>
            </a:xfrm>
            <a:prstGeom prst="rect">
              <a:avLst/>
            </a:prstGeom>
            <a:noFill/>
            <a:ln cap="flat">
              <a:noFill/>
            </a:ln>
          </p:spPr>
        </p:pic>
        <p:cxnSp>
          <p:nvCxnSpPr>
            <p:cNvPr id="28" name="Conector reto 33">
              <a:extLst>
                <a:ext uri="{FF2B5EF4-FFF2-40B4-BE49-F238E27FC236}">
                  <a16:creationId xmlns:a16="http://schemas.microsoft.com/office/drawing/2014/main" id="{7F75A892-780D-687B-0779-B16D49658051}"/>
                </a:ext>
              </a:extLst>
            </p:cNvPr>
            <p:cNvCxnSpPr/>
            <p:nvPr/>
          </p:nvCxnSpPr>
          <p:spPr>
            <a:xfrm>
              <a:off x="3619524" y="6128116"/>
              <a:ext cx="2248016" cy="0"/>
            </a:xfrm>
            <a:prstGeom prst="straightConnector1">
              <a:avLst/>
            </a:prstGeom>
            <a:noFill/>
            <a:ln w="15873" cap="flat">
              <a:solidFill>
                <a:srgbClr val="FFFFFF"/>
              </a:solidFill>
              <a:prstDash val="solid"/>
              <a:miter/>
            </a:ln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02DEA70-6A00-0573-BCA2-9E089AAC5DC9}"/>
              </a:ext>
            </a:extLst>
          </p:cNvPr>
          <p:cNvGrpSpPr/>
          <p:nvPr/>
        </p:nvGrpSpPr>
        <p:grpSpPr>
          <a:xfrm>
            <a:off x="527608" y="2830351"/>
            <a:ext cx="2607777" cy="3783412"/>
            <a:chOff x="527608" y="2830351"/>
            <a:chExt cx="2607777" cy="3783412"/>
          </a:xfrm>
        </p:grpSpPr>
        <p:sp>
          <p:nvSpPr>
            <p:cNvPr id="30" name="4D and BH CT">
              <a:extLst>
                <a:ext uri="{FF2B5EF4-FFF2-40B4-BE49-F238E27FC236}">
                  <a16:creationId xmlns:a16="http://schemas.microsoft.com/office/drawing/2014/main" id="{E1DC412F-8DA2-0EF0-EAF0-58175F6D92AF}"/>
                </a:ext>
              </a:extLst>
            </p:cNvPr>
            <p:cNvSpPr txBox="1"/>
            <p:nvPr/>
          </p:nvSpPr>
          <p:spPr>
            <a:xfrm>
              <a:off x="527608" y="5756934"/>
              <a:ext cx="260777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10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4D AND BREATH HOLD CT</a:t>
              </a:r>
            </a:p>
          </p:txBody>
        </p:sp>
        <p:sp>
          <p:nvSpPr>
            <p:cNvPr id="31" name="SIM">
              <a:extLst>
                <a:ext uri="{FF2B5EF4-FFF2-40B4-BE49-F238E27FC236}">
                  <a16:creationId xmlns:a16="http://schemas.microsoft.com/office/drawing/2014/main" id="{C0ADB5AB-B574-BD0C-F259-DA2EADF91021}"/>
                </a:ext>
              </a:extLst>
            </p:cNvPr>
            <p:cNvSpPr txBox="1"/>
            <p:nvPr/>
          </p:nvSpPr>
          <p:spPr>
            <a:xfrm>
              <a:off x="1506794" y="2830351"/>
              <a:ext cx="649397" cy="4389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150" baseline="0">
                  <a:solidFill>
                    <a:srgbClr val="FFFFFF"/>
                  </a:solidFill>
                  <a:uFillTx/>
                  <a:latin typeface="Aller"/>
                  <a:cs typeface="Arial" pitchFamily="34"/>
                </a:rPr>
                <a:t>SIM</a:t>
              </a:r>
            </a:p>
          </p:txBody>
        </p:sp>
        <p:pic>
          <p:nvPicPr>
            <p:cNvPr id="32" name="Picture 31" descr="A blueprint of a medical machine&#10;&#10;Description automatically generated">
              <a:extLst>
                <a:ext uri="{FF2B5EF4-FFF2-40B4-BE49-F238E27FC236}">
                  <a16:creationId xmlns:a16="http://schemas.microsoft.com/office/drawing/2014/main" id="{A90594CE-5FE8-19DA-432B-8CF178386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9773" y="3319317"/>
              <a:ext cx="2203438" cy="238208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33" name="Picture 32" descr="A white letter on a black background&#10;&#10;Description automatically generated">
              <a:extLst>
                <a:ext uri="{FF2B5EF4-FFF2-40B4-BE49-F238E27FC236}">
                  <a16:creationId xmlns:a16="http://schemas.microsoft.com/office/drawing/2014/main" id="{AF122616-2815-349B-ACE0-EFB5FC9A1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23821" y="6231910"/>
              <a:ext cx="815361" cy="381853"/>
            </a:xfrm>
            <a:prstGeom prst="rect">
              <a:avLst/>
            </a:prstGeom>
            <a:noFill/>
            <a:ln cap="flat">
              <a:noFill/>
            </a:ln>
          </p:spPr>
        </p:pic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64ADB377-1563-BC53-5689-2F13A7D06BC4}"/>
                </a:ext>
              </a:extLst>
            </p:cNvPr>
            <p:cNvCxnSpPr/>
            <p:nvPr/>
          </p:nvCxnSpPr>
          <p:spPr>
            <a:xfrm>
              <a:off x="707489" y="6128116"/>
              <a:ext cx="2248016" cy="0"/>
            </a:xfrm>
            <a:prstGeom prst="straightConnector1">
              <a:avLst/>
            </a:prstGeom>
            <a:noFill/>
            <a:ln w="15873" cap="flat">
              <a:solidFill>
                <a:srgbClr val="FFFFFF"/>
              </a:solidFill>
              <a:prstDash val="solid"/>
              <a:miter/>
            </a:ln>
          </p:spPr>
        </p:cxnSp>
      </p:grpSp>
    </p:spTree>
    <p:extLst>
      <p:ext uri="{BB962C8B-B14F-4D97-AF65-F5344CB8AC3E}">
        <p14:creationId xmlns:p14="http://schemas.microsoft.com/office/powerpoint/2010/main" val="103977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144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D3D75-BDA2-BCD4-F73F-38BC856E9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53494-DA93-7B03-2935-47A345736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8DD2B-2084-F1A3-6478-C39ADFBB7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AFA0D-8849-2D79-4D7A-1EFFB37E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43AF-7D49-4057-8A0E-2301F87E071F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B8BB5B-5FCD-1A32-6722-01EAF09F7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6520B-0DE9-4D11-B1B9-B4702D7F0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25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ignRT w Varia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in a medical room&#10;&#10;Description automatically generated">
            <a:extLst>
              <a:ext uri="{FF2B5EF4-FFF2-40B4-BE49-F238E27FC236}">
                <a16:creationId xmlns:a16="http://schemas.microsoft.com/office/drawing/2014/main" id="{156EAD97-A384-A738-6116-F7C8D8D772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82796"/>
          </a:xfrm>
          <a:prstGeom prst="rect">
            <a:avLst/>
          </a:prstGeom>
        </p:spPr>
      </p:pic>
      <p:cxnSp>
        <p:nvCxnSpPr>
          <p:cNvPr id="16" name="Conector reto 33">
            <a:extLst>
              <a:ext uri="{FF2B5EF4-FFF2-40B4-BE49-F238E27FC236}">
                <a16:creationId xmlns:a16="http://schemas.microsoft.com/office/drawing/2014/main" id="{63F43A55-BF3A-DE49-DCF6-611CFE0BD62D}"/>
              </a:ext>
            </a:extLst>
          </p:cNvPr>
          <p:cNvCxnSpPr>
            <a:cxnSpLocks/>
          </p:cNvCxnSpPr>
          <p:nvPr userDrawn="1"/>
        </p:nvCxnSpPr>
        <p:spPr>
          <a:xfrm>
            <a:off x="6008280" y="2821452"/>
            <a:ext cx="5069165" cy="0"/>
          </a:xfrm>
          <a:prstGeom prst="line">
            <a:avLst/>
          </a:prstGeom>
          <a:ln w="158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7">
            <a:extLst>
              <a:ext uri="{FF2B5EF4-FFF2-40B4-BE49-F238E27FC236}">
                <a16:creationId xmlns:a16="http://schemas.microsoft.com/office/drawing/2014/main" id="{36076E77-9925-67E0-A481-1092A081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095" y="2239734"/>
            <a:ext cx="5628433" cy="523220"/>
          </a:xfrm>
          <a:prstGeom prst="rect">
            <a:avLst/>
          </a:prstGeom>
        </p:spPr>
        <p:txBody>
          <a:bodyPr/>
          <a:lstStyle>
            <a:lvl1pPr algn="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7CEA166-1B7D-E153-07DD-9C7AAE990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7896" y="2915823"/>
            <a:ext cx="2656632" cy="52228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9394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ignRT w Varia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in a medical room&#10;&#10;Description automatically generated">
            <a:extLst>
              <a:ext uri="{FF2B5EF4-FFF2-40B4-BE49-F238E27FC236}">
                <a16:creationId xmlns:a16="http://schemas.microsoft.com/office/drawing/2014/main" id="{156EAD97-A384-A738-6116-F7C8D8D772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82796"/>
          </a:xfrm>
          <a:prstGeom prst="rect">
            <a:avLst/>
          </a:prstGeom>
        </p:spPr>
      </p:pic>
      <p:cxnSp>
        <p:nvCxnSpPr>
          <p:cNvPr id="16" name="Conector reto 33">
            <a:extLst>
              <a:ext uri="{FF2B5EF4-FFF2-40B4-BE49-F238E27FC236}">
                <a16:creationId xmlns:a16="http://schemas.microsoft.com/office/drawing/2014/main" id="{63F43A55-BF3A-DE49-DCF6-611CFE0BD62D}"/>
              </a:ext>
            </a:extLst>
          </p:cNvPr>
          <p:cNvCxnSpPr>
            <a:cxnSpLocks/>
          </p:cNvCxnSpPr>
          <p:nvPr userDrawn="1"/>
        </p:nvCxnSpPr>
        <p:spPr>
          <a:xfrm>
            <a:off x="6008280" y="2821452"/>
            <a:ext cx="5069165" cy="0"/>
          </a:xfrm>
          <a:prstGeom prst="line">
            <a:avLst/>
          </a:prstGeom>
          <a:ln w="158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7">
            <a:extLst>
              <a:ext uri="{FF2B5EF4-FFF2-40B4-BE49-F238E27FC236}">
                <a16:creationId xmlns:a16="http://schemas.microsoft.com/office/drawing/2014/main" id="{36076E77-9925-67E0-A481-1092A081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095" y="2239734"/>
            <a:ext cx="5628433" cy="523220"/>
          </a:xfrm>
          <a:prstGeom prst="rect">
            <a:avLst/>
          </a:prstGeom>
        </p:spPr>
        <p:txBody>
          <a:bodyPr/>
          <a:lstStyle>
            <a:lvl1pPr algn="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7CEA166-1B7D-E153-07DD-9C7AAE990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7896" y="2915823"/>
            <a:ext cx="2656632" cy="52228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3210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ignRT w Elekta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medical room&#10;&#10;Description automatically generated">
            <a:extLst>
              <a:ext uri="{FF2B5EF4-FFF2-40B4-BE49-F238E27FC236}">
                <a16:creationId xmlns:a16="http://schemas.microsoft.com/office/drawing/2014/main" id="{FE2C602E-2485-3330-CB0E-F85598CFDA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0"/>
            <a:ext cx="12192000" cy="5582796"/>
          </a:xfrm>
          <a:prstGeom prst="rect">
            <a:avLst/>
          </a:prstGeom>
        </p:spPr>
      </p:pic>
      <p:cxnSp>
        <p:nvCxnSpPr>
          <p:cNvPr id="7" name="Conector reto 33">
            <a:extLst>
              <a:ext uri="{FF2B5EF4-FFF2-40B4-BE49-F238E27FC236}">
                <a16:creationId xmlns:a16="http://schemas.microsoft.com/office/drawing/2014/main" id="{BF99DF56-17F7-E371-F4B7-63E070B3B02F}"/>
              </a:ext>
            </a:extLst>
          </p:cNvPr>
          <p:cNvCxnSpPr>
            <a:cxnSpLocks/>
          </p:cNvCxnSpPr>
          <p:nvPr userDrawn="1"/>
        </p:nvCxnSpPr>
        <p:spPr>
          <a:xfrm>
            <a:off x="6008280" y="2821452"/>
            <a:ext cx="5069165" cy="0"/>
          </a:xfrm>
          <a:prstGeom prst="line">
            <a:avLst/>
          </a:prstGeom>
          <a:ln w="158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7">
            <a:extLst>
              <a:ext uri="{FF2B5EF4-FFF2-40B4-BE49-F238E27FC236}">
                <a16:creationId xmlns:a16="http://schemas.microsoft.com/office/drawing/2014/main" id="{DA8583FF-1454-AD1D-B591-ED8E90E1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095" y="2239734"/>
            <a:ext cx="5628433" cy="523220"/>
          </a:xfrm>
          <a:prstGeom prst="rect">
            <a:avLst/>
          </a:prstGeom>
        </p:spPr>
        <p:txBody>
          <a:bodyPr/>
          <a:lstStyle>
            <a:lvl1pPr algn="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F1B5EC5-D3AA-2A86-F093-6A597FA923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7896" y="2915823"/>
            <a:ext cx="2656632" cy="52228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9674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R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mri machine&#10;&#10;Description automatically generated">
            <a:extLst>
              <a:ext uri="{FF2B5EF4-FFF2-40B4-BE49-F238E27FC236}">
                <a16:creationId xmlns:a16="http://schemas.microsoft.com/office/drawing/2014/main" id="{E6857EAB-1096-79F3-F052-C4FC92FF82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82796"/>
          </a:xfrm>
          <a:prstGeom prst="rect">
            <a:avLst/>
          </a:prstGeom>
        </p:spPr>
      </p:pic>
      <p:cxnSp>
        <p:nvCxnSpPr>
          <p:cNvPr id="7" name="Conector reto 33">
            <a:extLst>
              <a:ext uri="{FF2B5EF4-FFF2-40B4-BE49-F238E27FC236}">
                <a16:creationId xmlns:a16="http://schemas.microsoft.com/office/drawing/2014/main" id="{3842C790-2856-0D00-702A-B1AC8F8E027F}"/>
              </a:ext>
            </a:extLst>
          </p:cNvPr>
          <p:cNvCxnSpPr>
            <a:cxnSpLocks/>
          </p:cNvCxnSpPr>
          <p:nvPr userDrawn="1"/>
        </p:nvCxnSpPr>
        <p:spPr>
          <a:xfrm>
            <a:off x="6008280" y="2821452"/>
            <a:ext cx="5069165" cy="0"/>
          </a:xfrm>
          <a:prstGeom prst="line">
            <a:avLst/>
          </a:prstGeom>
          <a:ln w="158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7">
            <a:extLst>
              <a:ext uri="{FF2B5EF4-FFF2-40B4-BE49-F238E27FC236}">
                <a16:creationId xmlns:a16="http://schemas.microsoft.com/office/drawing/2014/main" id="{B89B21FB-675A-175E-892C-7F7BF5A1D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095" y="2239734"/>
            <a:ext cx="5628433" cy="523220"/>
          </a:xfrm>
          <a:prstGeom prst="rect">
            <a:avLst/>
          </a:prstGeom>
        </p:spPr>
        <p:txBody>
          <a:bodyPr/>
          <a:lstStyle>
            <a:lvl1pPr algn="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04EF3EE5-500E-3502-D275-6BCFE1BB9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7896" y="2915823"/>
            <a:ext cx="2656632" cy="52228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6981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1A071D05-4171-4C43-73F7-C8E4A23AF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82796"/>
          </a:xfrm>
          <a:prstGeom prst="rect">
            <a:avLst/>
          </a:prstGeom>
        </p:spPr>
      </p:pic>
      <p:cxnSp>
        <p:nvCxnSpPr>
          <p:cNvPr id="7" name="Conector reto 33">
            <a:extLst>
              <a:ext uri="{FF2B5EF4-FFF2-40B4-BE49-F238E27FC236}">
                <a16:creationId xmlns:a16="http://schemas.microsoft.com/office/drawing/2014/main" id="{3842C790-2856-0D00-702A-B1AC8F8E027F}"/>
              </a:ext>
            </a:extLst>
          </p:cNvPr>
          <p:cNvCxnSpPr>
            <a:cxnSpLocks/>
          </p:cNvCxnSpPr>
          <p:nvPr userDrawn="1"/>
        </p:nvCxnSpPr>
        <p:spPr>
          <a:xfrm>
            <a:off x="6008280" y="2821452"/>
            <a:ext cx="5069165" cy="0"/>
          </a:xfrm>
          <a:prstGeom prst="line">
            <a:avLst/>
          </a:prstGeom>
          <a:ln w="158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7">
            <a:extLst>
              <a:ext uri="{FF2B5EF4-FFF2-40B4-BE49-F238E27FC236}">
                <a16:creationId xmlns:a16="http://schemas.microsoft.com/office/drawing/2014/main" id="{B89B21FB-675A-175E-892C-7F7BF5A1D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095" y="2239734"/>
            <a:ext cx="5628433" cy="523220"/>
          </a:xfrm>
          <a:prstGeom prst="rect">
            <a:avLst/>
          </a:prstGeom>
        </p:spPr>
        <p:txBody>
          <a:bodyPr/>
          <a:lstStyle>
            <a:lvl1pPr algn="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04EF3EE5-500E-3502-D275-6BCFE1BB9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7896" y="2915823"/>
            <a:ext cx="2656632" cy="52228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52DAE78E-ECF6-A75C-BFF4-AB64A1DDE8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205" y="5815687"/>
            <a:ext cx="4375591" cy="81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0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4 ligh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E0094B-A501-AB33-73AC-01E275CF1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239" y="6505616"/>
            <a:ext cx="387959" cy="231684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42764E-E1D6-458C-BFD9-DF06CF8FBD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14503DD-40E1-DA07-2FB3-77E6F6DEC229}"/>
              </a:ext>
            </a:extLst>
          </p:cNvPr>
          <p:cNvSpPr/>
          <p:nvPr userDrawn="1"/>
        </p:nvSpPr>
        <p:spPr>
          <a:xfrm>
            <a:off x="0" y="-4728"/>
            <a:ext cx="12192000" cy="884418"/>
          </a:xfrm>
          <a:prstGeom prst="rect">
            <a:avLst/>
          </a:prstGeom>
          <a:gradFill flip="none" rotWithShape="1">
            <a:gsLst>
              <a:gs pos="10000">
                <a:srgbClr val="0061BF"/>
              </a:gs>
              <a:gs pos="100000">
                <a:srgbClr val="009FD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D605BBC0-9856-1D44-A37A-FCE84AE67D9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71850"/>
            <a:ext cx="12192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8822DF2A-B69B-C6AF-6A2B-898625FF6A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543" y="6410664"/>
            <a:ext cx="2355960" cy="4363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920941F-2C2C-4A8E-B4A7-7AB18834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4" y="204309"/>
            <a:ext cx="10515600" cy="46634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074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185">
          <p15:clr>
            <a:srgbClr val="FBAE40"/>
          </p15:clr>
        </p15:guide>
        <p15:guide id="4" orient="horz" pos="958">
          <p15:clr>
            <a:srgbClr val="FBAE40"/>
          </p15:clr>
        </p15:guide>
        <p15:guide id="5" orient="horz" pos="550">
          <p15:clr>
            <a:srgbClr val="FBAE40"/>
          </p15:clr>
        </p15:guide>
        <p15:guide id="6" pos="7423">
          <p15:clr>
            <a:srgbClr val="FBAE40"/>
          </p15:clr>
        </p15:guide>
        <p15:guide id="7" pos="61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8932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2174625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34837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rgbClr val="1B5AAA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hlinkClick r:id="" action="ppaction://noaction"/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900725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SIM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058BC0-746C-6AA9-F48A-D01D34B59BE2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15B7D11-344C-2589-D3CE-254357B280E8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56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igh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76FC835F-227F-C10C-5376-01E9906BBA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tângulo 6">
            <a:extLst>
              <a:ext uri="{FF2B5EF4-FFF2-40B4-BE49-F238E27FC236}">
                <a16:creationId xmlns:a16="http://schemas.microsoft.com/office/drawing/2014/main" id="{9911859E-EBBB-4F68-3CB8-968FDC6096F9}"/>
              </a:ext>
            </a:extLst>
          </p:cNvPr>
          <p:cNvSpPr/>
          <p:nvPr/>
        </p:nvSpPr>
        <p:spPr>
          <a:xfrm>
            <a:off x="0" y="0"/>
            <a:ext cx="12191996" cy="884416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" name="Conector reto 8">
            <a:extLst>
              <a:ext uri="{FF2B5EF4-FFF2-40B4-BE49-F238E27FC236}">
                <a16:creationId xmlns:a16="http://schemas.microsoft.com/office/drawing/2014/main" id="{9ACD0C54-EBE3-3953-0BF6-6184214726FF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5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9FDE58B1-B2B5-CF3F-34F7-D8F44B126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3" y="6410666"/>
            <a:ext cx="2355960" cy="4363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3CBF9947-A2AD-773E-46DA-22EF931C25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US" sz="2800" b="1" i="0" u="none" strike="noStrike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598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2179150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34837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rgbClr val="1B5AAA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2186600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PLAN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40135D-EF14-207F-80B6-2A685B305F6D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94F1DB-0C69-2E74-BAD0-3A93D6414E1E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009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34840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21883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2E6FF17-5307-5082-AC99-ACDBC01EAAB3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rgbClr val="1B5AA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3491525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TREAT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5B2A3A-95A6-EB93-AA82-7849F3B8C344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2FFFA5-D56F-69D0-ED9B-1D49A4A35ECA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833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48175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21883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3491525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rgbClr val="1B5AAA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hlinkClick r:id="" action="ppaction://noaction"/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4825025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DOSE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2BDF8-A58C-7E04-75FE-2F04ECCA05D2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1473E2D-FF4D-9836-ABC3-15CAA2CD19CE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521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6D9E52-1BA2-B580-7A35-CDFD70A5747A}"/>
              </a:ext>
            </a:extLst>
          </p:cNvPr>
          <p:cNvSpPr/>
          <p:nvPr userDrawn="1"/>
        </p:nvSpPr>
        <p:spPr>
          <a:xfrm>
            <a:off x="297563" y="34840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8DCD7D-4EFB-54F3-79B9-A36847FEFCC7}"/>
              </a:ext>
            </a:extLst>
          </p:cNvPr>
          <p:cNvSpPr/>
          <p:nvPr userDrawn="1"/>
        </p:nvSpPr>
        <p:spPr>
          <a:xfrm>
            <a:off x="297563" y="2179150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D75C9E-7E57-4467-5251-D7CCB771F633}"/>
              </a:ext>
            </a:extLst>
          </p:cNvPr>
          <p:cNvSpPr/>
          <p:nvPr userDrawn="1"/>
        </p:nvSpPr>
        <p:spPr>
          <a:xfrm>
            <a:off x="272677" y="904457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48175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rgbClr val="1B5AAA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hlinkClick r:id="" action="ppaction://noaction"/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4825025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DOSE</a:t>
            </a:r>
            <a:endParaRPr lang="en-US" b="1" dirty="0"/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:a16="http://schemas.microsoft.com/office/drawing/2014/main" id="{313A481B-4837-EEB8-0E5C-7D6099C0A428}"/>
              </a:ext>
            </a:extLst>
          </p:cNvPr>
          <p:cNvSpPr/>
          <p:nvPr userDrawn="1"/>
        </p:nvSpPr>
        <p:spPr>
          <a:xfrm>
            <a:off x="297561" y="3491525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TREAT</a:t>
            </a:r>
            <a:endParaRPr lang="en-US" b="1" dirty="0"/>
          </a:p>
        </p:txBody>
      </p:sp>
      <p:sp>
        <p:nvSpPr>
          <p:cNvPr id="13" name="Rectangle: Rounded Corners 12">
            <a:hlinkClick r:id="" action="ppaction://noaction"/>
            <a:extLst>
              <a:ext uri="{FF2B5EF4-FFF2-40B4-BE49-F238E27FC236}">
                <a16:creationId xmlns:a16="http://schemas.microsoft.com/office/drawing/2014/main" id="{CE166901-2753-CC11-BC82-DBE00C55D7EB}"/>
              </a:ext>
            </a:extLst>
          </p:cNvPr>
          <p:cNvSpPr/>
          <p:nvPr userDrawn="1"/>
        </p:nvSpPr>
        <p:spPr>
          <a:xfrm>
            <a:off x="297561" y="2179150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PLAN</a:t>
            </a:r>
            <a:endParaRPr lang="en-US" b="1" dirty="0"/>
          </a:p>
        </p:txBody>
      </p:sp>
      <p:sp>
        <p:nvSpPr>
          <p:cNvPr id="15" name="Rectangle: Rounded Corners 14">
            <a:hlinkClick r:id="" action="ppaction://noaction"/>
            <a:extLst>
              <a:ext uri="{FF2B5EF4-FFF2-40B4-BE49-F238E27FC236}">
                <a16:creationId xmlns:a16="http://schemas.microsoft.com/office/drawing/2014/main" id="{B62A08A3-7F2B-F54C-0CB1-E951A3C3EE65}"/>
              </a:ext>
            </a:extLst>
          </p:cNvPr>
          <p:cNvSpPr/>
          <p:nvPr userDrawn="1"/>
        </p:nvSpPr>
        <p:spPr>
          <a:xfrm>
            <a:off x="276998" y="901968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600" b="1" dirty="0"/>
              <a:t>SIM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6F5B37-0031-93E6-9080-503546C81153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1656BDC-1E44-45B9-7602-4A886EDFD3C1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145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2174625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34837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7" name="Rectangle: Rounded Corners 6">
            <a:hlinkClick r:id="" action="ppaction://noaction"/>
            <a:extLst>
              <a:ext uri="{FF2B5EF4-FFF2-40B4-BE49-F238E27FC236}">
                <a16:creationId xmlns:a16="http://schemas.microsoft.com/office/drawing/2014/main" id="{B859563D-EA7B-017C-9B00-E70E68BEA60B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rgbClr val="1B5AAA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058BC0-746C-6AA9-F48A-D01D34B59BE2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15B7D11-344C-2589-D3CE-254357B280E8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175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8932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2174625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34837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6" name="Rectangle: Rounded Corners 5">
            <a:hlinkClick r:id="" action="ppaction://noaction"/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890786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00050" indent="-228600" algn="l"/>
            <a:r>
              <a:rPr lang="en-US" sz="3200" u="sng" dirty="0"/>
              <a:t>SIM</a:t>
            </a:r>
            <a:endParaRPr lang="en-US" u="sng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chemeClr val="bg1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2DD965-B29B-533B-72FC-10A81CBA9079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442BDE-AF0F-5BB7-6682-08C70E0D114B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83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2179150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34837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6" name="Rectangle: Rounded Corners 5">
            <a:hlinkClick r:id="" action="ppaction://noaction"/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2186600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00050" indent="-228600" algn="l"/>
            <a:r>
              <a:rPr lang="en-US" sz="3200" u="sng" dirty="0"/>
              <a:t>PLAN</a:t>
            </a:r>
            <a:endParaRPr lang="en-US" u="sng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chemeClr val="bg1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23BC87-4FEE-BDDE-5038-FF22CC29989D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125820-09F5-3AC6-3832-317C74C98D7E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8137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34840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21883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3491525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00050" indent="-228600" algn="l"/>
            <a:r>
              <a:rPr lang="en-US" sz="3200" u="sng" dirty="0"/>
              <a:t>TREAT</a:t>
            </a:r>
            <a:endParaRPr lang="en-US" u="sng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981CF8-947E-FB32-30D8-CD7AA17C3039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chemeClr val="bg1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969285B-E520-888C-839E-6164FCF46A49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325854F-4A5B-7CA6-C907-D9207A4BB551}"/>
              </a:ext>
            </a:extLst>
          </p:cNvPr>
          <p:cNvSpPr txBox="1"/>
          <p:nvPr userDrawn="1"/>
        </p:nvSpPr>
        <p:spPr>
          <a:xfrm>
            <a:off x="11111104" y="656631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</p:spTree>
    <p:extLst>
      <p:ext uri="{BB962C8B-B14F-4D97-AF65-F5344CB8AC3E}">
        <p14:creationId xmlns:p14="http://schemas.microsoft.com/office/powerpoint/2010/main" val="2862229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7CD5C-3CC1-191C-E728-A59118A5CF6F}"/>
              </a:ext>
            </a:extLst>
          </p:cNvPr>
          <p:cNvSpPr/>
          <p:nvPr userDrawn="1"/>
        </p:nvSpPr>
        <p:spPr>
          <a:xfrm>
            <a:off x="297563" y="4817575"/>
            <a:ext cx="2047875" cy="1143000"/>
          </a:xfrm>
          <a:prstGeom prst="roundRect">
            <a:avLst/>
          </a:prstGeom>
          <a:noFill/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21883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3491525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6" name="Rectangle: Rounded Corners 5">
            <a:hlinkClick r:id="" action="ppaction://noaction"/>
            <a:extLst>
              <a:ext uri="{FF2B5EF4-FFF2-40B4-BE49-F238E27FC236}">
                <a16:creationId xmlns:a16="http://schemas.microsoft.com/office/drawing/2014/main" id="{880015C2-C470-A9A7-9C5E-BA9938B4B8F0}"/>
              </a:ext>
            </a:extLst>
          </p:cNvPr>
          <p:cNvSpPr/>
          <p:nvPr userDrawn="1"/>
        </p:nvSpPr>
        <p:spPr>
          <a:xfrm>
            <a:off x="297562" y="4825025"/>
            <a:ext cx="2047875" cy="1143000"/>
          </a:xfrm>
          <a:prstGeom prst="roundRect">
            <a:avLst/>
          </a:prstGeom>
          <a:solidFill>
            <a:srgbClr val="1B5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00050" indent="-228600" algn="l"/>
            <a:r>
              <a:rPr lang="en-US" sz="3200" u="sng" dirty="0"/>
              <a:t>DOSE</a:t>
            </a:r>
            <a:endParaRPr lang="en-US" u="sng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chemeClr val="bg1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3545EC-3283-3A37-F0E6-760D80F84964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0EFA4B-8E53-6A5D-E4FB-E3A8C6B45378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423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Horiz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hlinkClick r:id="" action="ppaction://noaction"/>
            <a:extLst>
              <a:ext uri="{FF2B5EF4-FFF2-40B4-BE49-F238E27FC236}">
                <a16:creationId xmlns:a16="http://schemas.microsoft.com/office/drawing/2014/main" id="{773CA73A-C55D-7A2F-0329-5FFF51A6CAFD}"/>
              </a:ext>
            </a:extLst>
          </p:cNvPr>
          <p:cNvSpPr/>
          <p:nvPr userDrawn="1"/>
        </p:nvSpPr>
        <p:spPr>
          <a:xfrm>
            <a:off x="520256" y="483455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DOSE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Horizon Image">
            <a:extLst>
              <a:ext uri="{FF2B5EF4-FFF2-40B4-BE49-F238E27FC236}">
                <a16:creationId xmlns:a16="http://schemas.microsoft.com/office/drawing/2014/main" id="{35E2A5FE-2E3E-2516-4195-F773E9E50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92" b="94611" l="4952" r="97766">
                        <a14:foregroundMark x1="45651" y1="15366" x2="46135" y2="33293"/>
                        <a14:foregroundMark x1="48430" y1="45629" x2="49215" y2="64671"/>
                        <a14:foregroundMark x1="50604" y1="80479" x2="50543" y2="61317"/>
                        <a14:foregroundMark x1="50543" y1="61317" x2="46679" y2="63353"/>
                        <a14:foregroundMark x1="47766" y1="75928" x2="40580" y2="80240"/>
                        <a14:foregroundMark x1="40580" y1="80240" x2="40580" y2="80240"/>
                        <a14:foregroundMark x1="40338" y1="81317" x2="49879" y2="82994"/>
                        <a14:foregroundMark x1="49879" y1="82994" x2="52053" y2="91737"/>
                        <a14:foregroundMark x1="41546" y1="94611" x2="35568" y2="84671"/>
                        <a14:foregroundMark x1="35568" y1="84671" x2="33756" y2="69461"/>
                        <a14:foregroundMark x1="33756" y1="69461" x2="37742" y2="59521"/>
                        <a14:foregroundMark x1="34360" y1="59281" x2="10688" y2="59521"/>
                        <a14:foregroundMark x1="10688" y1="59521" x2="5072" y2="73293"/>
                        <a14:foregroundMark x1="5072" y1="73293" x2="5556" y2="80240"/>
                        <a14:foregroundMark x1="7488" y1="81796" x2="17271" y2="80120"/>
                        <a14:foregroundMark x1="17271" y1="80120" x2="16123" y2="81796"/>
                        <a14:foregroundMark x1="33273" y1="66826" x2="25664" y2="68623"/>
                        <a14:foregroundMark x1="25664" y1="68623" x2="12017" y2="86108"/>
                        <a14:foregroundMark x1="12017" y1="86108" x2="21316" y2="84192"/>
                        <a14:foregroundMark x1="21316" y1="84192" x2="17633" y2="70898"/>
                        <a14:foregroundMark x1="17633" y1="70898" x2="7971" y2="72695"/>
                        <a14:foregroundMark x1="7971" y1="72695" x2="7729" y2="73174"/>
                        <a14:foregroundMark x1="5857" y1="81317" x2="18599" y2="84910"/>
                        <a14:foregroundMark x1="18599" y1="84910" x2="31280" y2="76287"/>
                        <a14:foregroundMark x1="31280" y1="76287" x2="26932" y2="78563"/>
                        <a14:foregroundMark x1="49758" y1="51018" x2="50785" y2="11976"/>
                        <a14:foregroundMark x1="50785" y1="11976" x2="48973" y2="62275"/>
                        <a14:foregroundMark x1="54106" y1="59760" x2="51389" y2="4311"/>
                        <a14:foregroundMark x1="30737" y1="73772" x2="33816" y2="73174"/>
                        <a14:foregroundMark x1="41123" y1="90898" x2="49638" y2="92814"/>
                        <a14:foregroundMark x1="49638" y1="92814" x2="58816" y2="92695"/>
                        <a14:foregroundMark x1="58816" y1="92695" x2="65217" y2="84192"/>
                        <a14:foregroundMark x1="65217" y1="84192" x2="64191" y2="68743"/>
                        <a14:foregroundMark x1="64191" y1="68743" x2="71377" y2="64790"/>
                        <a14:foregroundMark x1="71377" y1="64790" x2="85930" y2="83473"/>
                        <a14:foregroundMark x1="85930" y1="83473" x2="86655" y2="83713"/>
                        <a14:foregroundMark x1="61534" y1="91737" x2="66002" y2="78683"/>
                        <a14:foregroundMark x1="66002" y1="78683" x2="65700" y2="71617"/>
                        <a14:foregroundMark x1="67995" y1="74251" x2="69082" y2="73174"/>
                        <a14:foregroundMark x1="70169" y1="75329" x2="71558" y2="83713"/>
                        <a14:foregroundMark x1="75181" y1="79401" x2="84179" y2="68982"/>
                        <a14:foregroundMark x1="84179" y1="68982" x2="91244" y2="73892"/>
                        <a14:foregroundMark x1="91244" y1="73892" x2="82186" y2="85389"/>
                        <a14:foregroundMark x1="82186" y1="85389" x2="87983" y2="77725"/>
                        <a14:foregroundMark x1="87983" y1="77725" x2="94384" y2="73772"/>
                        <a14:foregroundMark x1="92995" y1="81557" x2="91244" y2="86946"/>
                        <a14:foregroundMark x1="97766" y1="75090" x2="97766" y2="80240"/>
                        <a14:backgroundMark x1="45290" y1="12934" x2="45290" y2="13667"/>
                        <a14:backgroundMark x1="44928" y1="13533" x2="44988" y2="16647"/>
                        <a14:backgroundMark x1="45411" y1="12814" x2="45109" y2="15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698" y="62877"/>
            <a:ext cx="2572498" cy="1297123"/>
          </a:xfrm>
          <a:prstGeom prst="rect">
            <a:avLst/>
          </a:prstGeom>
        </p:spPr>
      </p:pic>
      <p:sp>
        <p:nvSpPr>
          <p:cNvPr id="8" name="Rectangle: Rounded Corners 7">
            <a:hlinkClick r:id="" action="ppaction://noaction"/>
            <a:extLst>
              <a:ext uri="{FF2B5EF4-FFF2-40B4-BE49-F238E27FC236}">
                <a16:creationId xmlns:a16="http://schemas.microsoft.com/office/drawing/2014/main" id="{C24800E7-0604-FE5E-39D6-40E495CD8E08}"/>
              </a:ext>
            </a:extLst>
          </p:cNvPr>
          <p:cNvSpPr/>
          <p:nvPr userDrawn="1"/>
        </p:nvSpPr>
        <p:spPr>
          <a:xfrm>
            <a:off x="520256" y="9078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SIM</a:t>
            </a:r>
            <a:endParaRPr lang="en-US" dirty="0"/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:a16="http://schemas.microsoft.com/office/drawing/2014/main" id="{EDA86F77-C478-D10B-D58A-14E25A38F5C4}"/>
              </a:ext>
            </a:extLst>
          </p:cNvPr>
          <p:cNvSpPr/>
          <p:nvPr userDrawn="1"/>
        </p:nvSpPr>
        <p:spPr>
          <a:xfrm>
            <a:off x="520256" y="2188300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PLAN</a:t>
            </a:r>
            <a:endParaRPr lang="en-US" dirty="0"/>
          </a:p>
        </p:txBody>
      </p:sp>
      <p:sp>
        <p:nvSpPr>
          <p:cNvPr id="12" name="Rectangle: Rounded Corners 11">
            <a:hlinkClick r:id="" action="ppaction://noaction"/>
            <a:extLst>
              <a:ext uri="{FF2B5EF4-FFF2-40B4-BE49-F238E27FC236}">
                <a16:creationId xmlns:a16="http://schemas.microsoft.com/office/drawing/2014/main" id="{AFBF15A6-5229-5CAE-9F58-E9D08B728630}"/>
              </a:ext>
            </a:extLst>
          </p:cNvPr>
          <p:cNvSpPr/>
          <p:nvPr userDrawn="1"/>
        </p:nvSpPr>
        <p:spPr>
          <a:xfrm>
            <a:off x="520256" y="3491525"/>
            <a:ext cx="2047875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28600" algn="l"/>
            <a:r>
              <a:rPr lang="en-US" sz="3200" dirty="0"/>
              <a:t>TREAT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9BC75-4395-2CFC-F1AE-9910D8FEE27C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chemeClr val="bg1"/>
          </a:solidFill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3545EC-3283-3A37-F0E6-760D80F84964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0EFA4B-8E53-6A5D-E4FB-E3A8C6B45378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1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ight title an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78D00363-1F45-80EB-6C31-BDFFDBF479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tângulo 6">
            <a:extLst>
              <a:ext uri="{FF2B5EF4-FFF2-40B4-BE49-F238E27FC236}">
                <a16:creationId xmlns:a16="http://schemas.microsoft.com/office/drawing/2014/main" id="{24E97431-68B2-9503-0B50-D46C1E8D8620}"/>
              </a:ext>
            </a:extLst>
          </p:cNvPr>
          <p:cNvSpPr/>
          <p:nvPr/>
        </p:nvSpPr>
        <p:spPr>
          <a:xfrm>
            <a:off x="0" y="0"/>
            <a:ext cx="12191996" cy="884416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" name="Conector reto 8">
            <a:extLst>
              <a:ext uri="{FF2B5EF4-FFF2-40B4-BE49-F238E27FC236}">
                <a16:creationId xmlns:a16="http://schemas.microsoft.com/office/drawing/2014/main" id="{A388C566-7607-734C-AAAA-97E377870DEC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5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2BC77F91-4F64-792C-8119-FB0E88B2C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3" y="6410666"/>
            <a:ext cx="2355960" cy="4363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9C029C76-B49B-999A-849B-78D4501C38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US" sz="2800" b="1" i="0" u="none" strike="noStrike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E2EFB18-CA63-62D0-AF3E-50982F52EBCA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502920" y="1088730"/>
            <a:ext cx="11186156" cy="49280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322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B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ore Linac Treat" descr="A blue and white drawing of a person in a tunnel&#10;&#10;Description automatically generated">
            <a:extLst>
              <a:ext uri="{FF2B5EF4-FFF2-40B4-BE49-F238E27FC236}">
                <a16:creationId xmlns:a16="http://schemas.microsoft.com/office/drawing/2014/main" id="{59C5EA55-3F28-BBF7-7BCE-D170F63FD2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8662" y="147396"/>
            <a:ext cx="1865138" cy="14120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7F6053E-BDA3-E7AC-FE1F-EFF9BF4CE4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968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m Scanner" descr="A blue square object with a person on it&#10;&#10;Description automatically generated">
            <a:extLst>
              <a:ext uri="{FF2B5EF4-FFF2-40B4-BE49-F238E27FC236}">
                <a16:creationId xmlns:a16="http://schemas.microsoft.com/office/drawing/2014/main" id="{84227665-BBE0-8592-008B-56FE5F1998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9934" y="107341"/>
            <a:ext cx="1638928" cy="143742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1EF89CC-6F35-3E32-F472-36F9B77243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648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697A6C2E-DFA5-BB4C-9730-11F3E4EBCF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53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4F54-4DDE-4BD4-B4C4-7D1A8063F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1BF987-4C7D-49A6-9233-4779B58F21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A6C2E-DFA5-BB4C-9730-11F3E4EBCF9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CC7CCB-0E15-4B80-B65B-C1F2C9372835}"/>
              </a:ext>
            </a:extLst>
          </p:cNvPr>
          <p:cNvGrpSpPr/>
          <p:nvPr userDrawn="1"/>
        </p:nvGrpSpPr>
        <p:grpSpPr>
          <a:xfrm>
            <a:off x="149087" y="5416826"/>
            <a:ext cx="8371396" cy="1354994"/>
            <a:chOff x="149087" y="5416826"/>
            <a:chExt cx="8371396" cy="135499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08D5E1E-5359-4F8D-B41D-E482C4C81E98}"/>
                </a:ext>
              </a:extLst>
            </p:cNvPr>
            <p:cNvSpPr/>
            <p:nvPr/>
          </p:nvSpPr>
          <p:spPr>
            <a:xfrm>
              <a:off x="271995" y="6112749"/>
              <a:ext cx="1427695" cy="4188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F46916-5FAF-43F2-9912-ECD50CEB4DDA}"/>
                </a:ext>
              </a:extLst>
            </p:cNvPr>
            <p:cNvSpPr/>
            <p:nvPr/>
          </p:nvSpPr>
          <p:spPr>
            <a:xfrm>
              <a:off x="149087" y="5416826"/>
              <a:ext cx="8371396" cy="1354994"/>
            </a:xfrm>
            <a:prstGeom prst="rect">
              <a:avLst/>
            </a:prstGeom>
            <a:solidFill>
              <a:schemeClr val="bg2">
                <a:lumMod val="95000"/>
                <a:alpha val="80000"/>
              </a:schemeClr>
            </a:solidFill>
            <a:ln>
              <a:solidFill>
                <a:srgbClr val="1747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80C8A10-A88C-4329-A82D-0247B4EBF537}"/>
                </a:ext>
              </a:extLst>
            </p:cNvPr>
            <p:cNvSpPr txBox="1"/>
            <p:nvPr/>
          </p:nvSpPr>
          <p:spPr>
            <a:xfrm>
              <a:off x="271995" y="5571510"/>
              <a:ext cx="21592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1747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Would you be interested in this for your clinic?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B15A772-8A11-4F29-9357-E8EA0516FCDD}"/>
                </a:ext>
              </a:extLst>
            </p:cNvPr>
            <p:cNvSpPr/>
            <p:nvPr/>
          </p:nvSpPr>
          <p:spPr>
            <a:xfrm>
              <a:off x="2427435" y="5566593"/>
              <a:ext cx="731520" cy="73152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YES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B1B960-D7F4-4572-B6D9-E8466DA5F504}"/>
                </a:ext>
              </a:extLst>
            </p:cNvPr>
            <p:cNvSpPr/>
            <p:nvPr/>
          </p:nvSpPr>
          <p:spPr>
            <a:xfrm>
              <a:off x="3291148" y="5562317"/>
              <a:ext cx="731520" cy="7315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40D697-174A-4160-96B9-13965C5FFD75}"/>
                </a:ext>
              </a:extLst>
            </p:cNvPr>
            <p:cNvSpPr/>
            <p:nvPr/>
          </p:nvSpPr>
          <p:spPr>
            <a:xfrm>
              <a:off x="4184073" y="5562317"/>
              <a:ext cx="731520" cy="7315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MAYBE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59CA43-1F78-4AAF-81F5-EABAA61CBA79}"/>
                </a:ext>
              </a:extLst>
            </p:cNvPr>
            <p:cNvSpPr txBox="1"/>
            <p:nvPr/>
          </p:nvSpPr>
          <p:spPr>
            <a:xfrm>
              <a:off x="4824611" y="5812984"/>
              <a:ext cx="2067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1747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If Yes / Maybe: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538B858-E51F-49CB-844B-86CAE52AB842}"/>
                </a:ext>
              </a:extLst>
            </p:cNvPr>
            <p:cNvSpPr/>
            <p:nvPr/>
          </p:nvSpPr>
          <p:spPr>
            <a:xfrm>
              <a:off x="6709517" y="5641083"/>
              <a:ext cx="822960" cy="82296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Fair Price?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07FC53-2CAF-4D35-BB2A-228FE8474793}"/>
                </a:ext>
              </a:extLst>
            </p:cNvPr>
            <p:cNvSpPr/>
            <p:nvPr/>
          </p:nvSpPr>
          <p:spPr>
            <a:xfrm>
              <a:off x="7643195" y="5641083"/>
              <a:ext cx="822960" cy="82296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% Purchase likelihood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7274E1-867C-4E91-B056-17DE605F7386}"/>
                </a:ext>
              </a:extLst>
            </p:cNvPr>
            <p:cNvSpPr txBox="1"/>
            <p:nvPr/>
          </p:nvSpPr>
          <p:spPr>
            <a:xfrm>
              <a:off x="7289953" y="6450877"/>
              <a:ext cx="12305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>
                  <a:solidFill>
                    <a:srgbClr val="1747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 At “Fair Price”</a:t>
              </a:r>
            </a:p>
          </p:txBody>
        </p:sp>
        <p:pic>
          <p:nvPicPr>
            <p:cNvPr id="15" name="Picture 14">
              <a:hlinkClick r:id="" action="ppaction://noaction"/>
              <a:extLst>
                <a:ext uri="{FF2B5EF4-FFF2-40B4-BE49-F238E27FC236}">
                  <a16:creationId xmlns:a16="http://schemas.microsoft.com/office/drawing/2014/main" id="{14B9575D-9219-46F3-B9C8-43C168BCE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181" y="6153116"/>
              <a:ext cx="1246969" cy="353308"/>
            </a:xfrm>
            <a:prstGeom prst="rect">
              <a:avLst/>
            </a:prstGeom>
          </p:spPr>
        </p:pic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560EC1-4160-42DB-B5A1-36D9DFEDEAEE}"/>
              </a:ext>
            </a:extLst>
          </p:cNvPr>
          <p:cNvCxnSpPr/>
          <p:nvPr userDrawn="1"/>
        </p:nvCxnSpPr>
        <p:spPr>
          <a:xfrm>
            <a:off x="223520" y="223520"/>
            <a:ext cx="0" cy="65024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4144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BC6FD-CDFA-175E-F2BD-4EC5EF554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5FBCA-B439-9563-580A-EF7873933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4D8EA-E90E-3938-6A9B-FC4EBDF01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9D27-4640-4920-9F2B-C4CCDF3F4B8F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55347-138A-57CC-B6BA-AE1D76F98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58374-E3EE-6128-BE61-32ED7D75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18FD-2B93-4E63-B263-5FAC843BBA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90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4 ligh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E0094B-A501-AB33-73AC-01E275CF1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239" y="6505616"/>
            <a:ext cx="387959" cy="231684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42764E-E1D6-458C-BFD9-DF06CF8FBD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14503DD-40E1-DA07-2FB3-77E6F6DEC229}"/>
              </a:ext>
            </a:extLst>
          </p:cNvPr>
          <p:cNvSpPr/>
          <p:nvPr userDrawn="1"/>
        </p:nvSpPr>
        <p:spPr>
          <a:xfrm>
            <a:off x="0" y="0"/>
            <a:ext cx="12192000" cy="884418"/>
          </a:xfrm>
          <a:prstGeom prst="rect">
            <a:avLst/>
          </a:prstGeom>
          <a:gradFill flip="none" rotWithShape="1">
            <a:gsLst>
              <a:gs pos="10000">
                <a:srgbClr val="0061BF"/>
              </a:gs>
              <a:gs pos="100000">
                <a:srgbClr val="009FD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D605BBC0-9856-1D44-A37A-FCE84AE67D9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71850"/>
            <a:ext cx="12192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8822DF2A-B69B-C6AF-6A2B-898625FF6A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543" y="6410664"/>
            <a:ext cx="2355960" cy="4363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920941F-2C2C-4A8E-B4A7-7AB18834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4" y="204309"/>
            <a:ext cx="10515600" cy="46634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232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185">
          <p15:clr>
            <a:srgbClr val="FBAE40"/>
          </p15:clr>
        </p15:guide>
        <p15:guide id="4" orient="horz" pos="958">
          <p15:clr>
            <a:srgbClr val="FBAE40"/>
          </p15:clr>
        </p15:guide>
        <p15:guide id="5" orient="horz" pos="550">
          <p15:clr>
            <a:srgbClr val="FBAE40"/>
          </p15:clr>
        </p15:guide>
        <p15:guide id="6" pos="7423">
          <p15:clr>
            <a:srgbClr val="FBAE40"/>
          </p15:clr>
        </p15:guide>
        <p15:guide id="7" pos="619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D4B9115-91ED-0A08-807B-0070C0ADF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4141" y="290476"/>
            <a:ext cx="4302033" cy="92565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2800" kern="1200" cap="all" baseline="0" dirty="0" smtClean="0">
                <a:solidFill>
                  <a:srgbClr val="1747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Title:</a:t>
            </a:r>
            <a:br>
              <a:rPr lang="en-US"/>
            </a:br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Text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 descr="A pair of white cameras&#10;&#10;Description automatically generated">
            <a:extLst>
              <a:ext uri="{FF2B5EF4-FFF2-40B4-BE49-F238E27FC236}">
                <a16:creationId xmlns:a16="http://schemas.microsoft.com/office/drawing/2014/main" id="{8C55C9DA-4ED9-118F-5A43-6C81A67FFF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1" b="89964" l="9949" r="91021">
                        <a14:foregroundMark x1="62685" y1="8303" x2="62685" y2="484"/>
                        <a14:foregroundMark x1="90906" y1="53406" x2="91021" y2="47481"/>
                        <a14:foregroundMark x1="51283" y1="36921" x2="53136" y2="161"/>
                        <a14:foregroundMark x1="24686" y1="40548" x2="16591" y2="42967"/>
                        <a14:foregroundMark x1="38398" y1="41435" x2="34493" y2="45062"/>
                        <a14:foregroundMark x1="24430" y1="39178" x2="25029" y2="43329"/>
                        <a14:foregroundMark x1="26767" y1="42644" x2="11916" y2="44015"/>
                        <a14:foregroundMark x1="25570" y1="48609" x2="25855" y2="45022"/>
                        <a14:foregroundMark x1="18843" y1="48206" x2="13170" y2="46352"/>
                        <a14:foregroundMark x1="15251" y1="48771" x2="12970" y2="44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320" y="0"/>
            <a:ext cx="2381989" cy="1684639"/>
          </a:xfrm>
          <a:prstGeom prst="rect">
            <a:avLst/>
          </a:prstGeom>
          <a:noFill/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66036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97A6C2E-DFA5-BB4C-9730-11F3E4EBCF9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3520" y="223520"/>
            <a:ext cx="0" cy="65024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4 light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E0094B-A501-AB33-73AC-01E275CF1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239" y="6505616"/>
            <a:ext cx="387959" cy="231684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42764E-E1D6-458C-BFD9-DF06CF8FBD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14503DD-40E1-DA07-2FB3-77E6F6DEC229}"/>
              </a:ext>
            </a:extLst>
          </p:cNvPr>
          <p:cNvSpPr/>
          <p:nvPr userDrawn="1"/>
        </p:nvSpPr>
        <p:spPr>
          <a:xfrm>
            <a:off x="0" y="0"/>
            <a:ext cx="12192000" cy="884418"/>
          </a:xfrm>
          <a:prstGeom prst="rect">
            <a:avLst/>
          </a:prstGeom>
          <a:gradFill flip="none" rotWithShape="1">
            <a:gsLst>
              <a:gs pos="10000">
                <a:srgbClr val="0061BF"/>
              </a:gs>
              <a:gs pos="100000">
                <a:srgbClr val="009FD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D605BBC0-9856-1D44-A37A-FCE84AE67D9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71850"/>
            <a:ext cx="12192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8822DF2A-B69B-C6AF-6A2B-898625FF6A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543" y="6410664"/>
            <a:ext cx="2355960" cy="4363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920941F-2C2C-4A8E-B4A7-7AB18834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4" y="204309"/>
            <a:ext cx="10515600" cy="46634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1352C-788C-057E-0DC9-D6573243B9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920" y="1088727"/>
            <a:ext cx="5432632" cy="49280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 typeface="Wingdings" panose="05000000000000000000" pitchFamily="2" charset="2"/>
              <a:buChar char="ú"/>
              <a:defRPr/>
            </a:lvl1pPr>
            <a:lvl2pPr marL="685800" indent="-228600">
              <a:buFont typeface="Wingdings" panose="05000000000000000000" pitchFamily="2" charset="2"/>
              <a:buChar char="ú"/>
              <a:defRPr/>
            </a:lvl2pPr>
            <a:lvl3pPr marL="1143000" indent="-228600">
              <a:buFont typeface="Wingdings" panose="05000000000000000000" pitchFamily="2" charset="2"/>
              <a:buChar char="ú"/>
              <a:defRPr/>
            </a:lvl3pPr>
            <a:lvl4pPr marL="1600200" indent="-228600">
              <a:buFont typeface="Wingdings" panose="05000000000000000000" pitchFamily="2" charset="2"/>
              <a:buChar char="ú"/>
              <a:defRPr/>
            </a:lvl4pPr>
            <a:lvl5pPr marL="2057400" indent="-228600">
              <a:buFont typeface="Wingdings" panose="05000000000000000000" pitchFamily="2" charset="2"/>
              <a:buChar char="ú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563D57-D6A7-5A74-0F8C-07D2CE06D2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56450" y="1088727"/>
            <a:ext cx="5432632" cy="49280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 typeface="Wingdings" panose="05000000000000000000" pitchFamily="2" charset="2"/>
              <a:buChar char="ú"/>
              <a:defRPr/>
            </a:lvl1pPr>
            <a:lvl2pPr marL="685800" indent="-228600">
              <a:buFont typeface="Wingdings" panose="05000000000000000000" pitchFamily="2" charset="2"/>
              <a:buChar char="ú"/>
              <a:defRPr/>
            </a:lvl2pPr>
            <a:lvl3pPr marL="1143000" indent="-228600">
              <a:buFont typeface="Wingdings" panose="05000000000000000000" pitchFamily="2" charset="2"/>
              <a:buChar char="ú"/>
              <a:defRPr/>
            </a:lvl3pPr>
            <a:lvl4pPr marL="1600200" indent="-228600">
              <a:buFont typeface="Wingdings" panose="05000000000000000000" pitchFamily="2" charset="2"/>
              <a:buChar char="ú"/>
              <a:defRPr/>
            </a:lvl4pPr>
            <a:lvl5pPr marL="2057400" indent="-228600">
              <a:buFont typeface="Wingdings" panose="05000000000000000000" pitchFamily="2" charset="2"/>
              <a:buChar char="ú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724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185">
          <p15:clr>
            <a:srgbClr val="FBAE40"/>
          </p15:clr>
        </p15:guide>
        <p15:guide id="4" orient="horz" pos="958">
          <p15:clr>
            <a:srgbClr val="FBAE40"/>
          </p15:clr>
        </p15:guide>
        <p15:guide id="5" orient="horz" pos="550">
          <p15:clr>
            <a:srgbClr val="FBAE40"/>
          </p15:clr>
        </p15:guide>
        <p15:guide id="6" pos="7423">
          <p15:clr>
            <a:srgbClr val="FBAE40"/>
          </p15:clr>
        </p15:guide>
        <p15:guide id="7" pos="619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imR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AD8B40E1-1155-8F33-1077-2586AD915B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82796"/>
          </a:xfrm>
          <a:prstGeom prst="rect">
            <a:avLst/>
          </a:prstGeom>
        </p:spPr>
      </p:pic>
      <p:cxnSp>
        <p:nvCxnSpPr>
          <p:cNvPr id="7" name="Conector reto 33">
            <a:extLst>
              <a:ext uri="{FF2B5EF4-FFF2-40B4-BE49-F238E27FC236}">
                <a16:creationId xmlns:a16="http://schemas.microsoft.com/office/drawing/2014/main" id="{3842C790-2856-0D00-702A-B1AC8F8E027F}"/>
              </a:ext>
            </a:extLst>
          </p:cNvPr>
          <p:cNvCxnSpPr>
            <a:cxnSpLocks/>
          </p:cNvCxnSpPr>
          <p:nvPr userDrawn="1"/>
        </p:nvCxnSpPr>
        <p:spPr>
          <a:xfrm>
            <a:off x="6008280" y="2821452"/>
            <a:ext cx="5069165" cy="0"/>
          </a:xfrm>
          <a:prstGeom prst="line">
            <a:avLst/>
          </a:prstGeom>
          <a:ln w="158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7">
            <a:extLst>
              <a:ext uri="{FF2B5EF4-FFF2-40B4-BE49-F238E27FC236}">
                <a16:creationId xmlns:a16="http://schemas.microsoft.com/office/drawing/2014/main" id="{B89B21FB-675A-175E-892C-7F7BF5A1D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095" y="2239734"/>
            <a:ext cx="5628433" cy="523220"/>
          </a:xfrm>
          <a:prstGeom prst="rect">
            <a:avLst/>
          </a:prstGeom>
        </p:spPr>
        <p:txBody>
          <a:bodyPr/>
          <a:lstStyle>
            <a:lvl1pPr algn="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04EF3EE5-500E-3502-D275-6BCFE1BB9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7896" y="2915823"/>
            <a:ext cx="2656632" cy="52228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890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ight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1CD022C4-C583-694B-80CB-CCC869FD42E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tângulo 6">
            <a:extLst>
              <a:ext uri="{FF2B5EF4-FFF2-40B4-BE49-F238E27FC236}">
                <a16:creationId xmlns:a16="http://schemas.microsoft.com/office/drawing/2014/main" id="{D64730DD-608A-C353-16A8-A3B36959E32E}"/>
              </a:ext>
            </a:extLst>
          </p:cNvPr>
          <p:cNvSpPr/>
          <p:nvPr/>
        </p:nvSpPr>
        <p:spPr>
          <a:xfrm>
            <a:off x="0" y="0"/>
            <a:ext cx="12191996" cy="884416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" name="Conector reto 8">
            <a:extLst>
              <a:ext uri="{FF2B5EF4-FFF2-40B4-BE49-F238E27FC236}">
                <a16:creationId xmlns:a16="http://schemas.microsoft.com/office/drawing/2014/main" id="{BB45C8B8-AEA3-D71A-4513-A0C17BEAC5FF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5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0A1D0DC2-3E3B-1B24-F74A-2B7141560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3" y="6410666"/>
            <a:ext cx="2355960" cy="4363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4615BD4-16BB-44E0-AC1A-029411130C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US" sz="2800" b="1" i="0" u="none" strike="noStrike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E289621-EB57-ED07-752C-1DB217DE9041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502920" y="1088730"/>
            <a:ext cx="5432633" cy="492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62E5000E-B6E0-251F-96EA-1A02B46504C7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56452" y="1088730"/>
            <a:ext cx="5432633" cy="492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6736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4 light title an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E0094B-A501-AB33-73AC-01E275CF1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239" y="6505616"/>
            <a:ext cx="387959" cy="231684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42764E-E1D6-458C-BFD9-DF06CF8FBD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14503DD-40E1-DA07-2FB3-77E6F6DEC229}"/>
              </a:ext>
            </a:extLst>
          </p:cNvPr>
          <p:cNvSpPr/>
          <p:nvPr userDrawn="1"/>
        </p:nvSpPr>
        <p:spPr>
          <a:xfrm>
            <a:off x="0" y="0"/>
            <a:ext cx="12192000" cy="884418"/>
          </a:xfrm>
          <a:prstGeom prst="rect">
            <a:avLst/>
          </a:prstGeom>
          <a:gradFill flip="none" rotWithShape="1">
            <a:gsLst>
              <a:gs pos="10000">
                <a:srgbClr val="0061BF"/>
              </a:gs>
              <a:gs pos="100000">
                <a:srgbClr val="009FD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D605BBC0-9856-1D44-A37A-FCE84AE67D9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71850"/>
            <a:ext cx="12192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8822DF2A-B69B-C6AF-6A2B-898625FF6A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543" y="6410664"/>
            <a:ext cx="2355960" cy="4363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920941F-2C2C-4A8E-B4A7-7AB18834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4" y="204309"/>
            <a:ext cx="10515600" cy="46634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1352C-788C-057E-0DC9-D6573243B9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920" y="1088728"/>
            <a:ext cx="11186161" cy="492800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 typeface="Wingdings" panose="05000000000000000000" pitchFamily="2" charset="2"/>
              <a:buChar char=""/>
              <a:defRPr/>
            </a:lvl1pPr>
            <a:lvl2pPr marL="685800" indent="-228600">
              <a:buFont typeface="Wingdings" panose="05000000000000000000" pitchFamily="2" charset="2"/>
              <a:buChar char=""/>
              <a:defRPr/>
            </a:lvl2pPr>
            <a:lvl3pPr marL="1143000" indent="-228600">
              <a:buFont typeface="Wingdings" panose="05000000000000000000" pitchFamily="2" charset="2"/>
              <a:buChar char=""/>
              <a:defRPr/>
            </a:lvl3pPr>
            <a:lvl4pPr marL="1600200" indent="-228600">
              <a:buFont typeface="Wingdings" panose="05000000000000000000" pitchFamily="2" charset="2"/>
              <a:buChar char=""/>
              <a:defRPr/>
            </a:lvl4pPr>
            <a:lvl5pPr marL="2057400" indent="-228600">
              <a:buFont typeface="Wingdings" panose="05000000000000000000" pitchFamily="2" charset="2"/>
              <a:buChar char="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108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185">
          <p15:clr>
            <a:srgbClr val="FBAE40"/>
          </p15:clr>
        </p15:guide>
        <p15:guide id="4" orient="horz" pos="958">
          <p15:clr>
            <a:srgbClr val="FBAE40"/>
          </p15:clr>
        </p15:guide>
        <p15:guide id="5" orient="horz" pos="550">
          <p15:clr>
            <a:srgbClr val="FBAE40"/>
          </p15:clr>
        </p15:guide>
        <p15:guide id="6" pos="7423">
          <p15:clr>
            <a:srgbClr val="FBAE40"/>
          </p15:clr>
        </p15:guide>
        <p15:guide id="7" pos="61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ey-1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380CD386-E90E-674A-861A-C793C3A2E586}"/>
              </a:ext>
            </a:extLst>
          </p:cNvPr>
          <p:cNvSpPr/>
          <p:nvPr userDrawn="1"/>
        </p:nvSpPr>
        <p:spPr>
          <a:xfrm rot="10800000">
            <a:off x="5776982" y="1347986"/>
            <a:ext cx="6426200" cy="514680"/>
          </a:xfrm>
          <a:prstGeom prst="rtTriangle">
            <a:avLst/>
          </a:prstGeom>
          <a:solidFill>
            <a:srgbClr val="81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Triangle 6">
            <a:extLst>
              <a:ext uri="{FF2B5EF4-FFF2-40B4-BE49-F238E27FC236}">
                <a16:creationId xmlns:a16="http://schemas.microsoft.com/office/drawing/2014/main" id="{D53BCA90-8D6B-FA4F-89E9-A9903809BA95}"/>
              </a:ext>
            </a:extLst>
          </p:cNvPr>
          <p:cNvSpPr/>
          <p:nvPr userDrawn="1"/>
        </p:nvSpPr>
        <p:spPr>
          <a:xfrm rot="10800000" flipH="1">
            <a:off x="0" y="0"/>
            <a:ext cx="12215810" cy="1849190"/>
          </a:xfrm>
          <a:custGeom>
            <a:avLst/>
            <a:gdLst>
              <a:gd name="connsiteX0" fmla="*/ 0 w 12192000"/>
              <a:gd name="connsiteY0" fmla="*/ 0 h 3525644"/>
              <a:gd name="connsiteX1" fmla="*/ 12192000 w 12192000"/>
              <a:gd name="connsiteY1" fmla="*/ 0 h 3525644"/>
              <a:gd name="connsiteX2" fmla="*/ 12192000 w 12192000"/>
              <a:gd name="connsiteY2" fmla="*/ 3525644 h 3525644"/>
              <a:gd name="connsiteX3" fmla="*/ 0 w 12192000"/>
              <a:gd name="connsiteY3" fmla="*/ 3525644 h 3525644"/>
              <a:gd name="connsiteX4" fmla="*/ 0 w 12192000"/>
              <a:gd name="connsiteY4" fmla="*/ 0 h 3525644"/>
              <a:gd name="connsiteX0" fmla="*/ 0 w 12192000"/>
              <a:gd name="connsiteY0" fmla="*/ 0 h 3525644"/>
              <a:gd name="connsiteX1" fmla="*/ 12173339 w 12192000"/>
              <a:gd name="connsiteY1" fmla="*/ 1688841 h 3525644"/>
              <a:gd name="connsiteX2" fmla="*/ 12192000 w 12192000"/>
              <a:gd name="connsiteY2" fmla="*/ 3525644 h 3525644"/>
              <a:gd name="connsiteX3" fmla="*/ 0 w 12192000"/>
              <a:gd name="connsiteY3" fmla="*/ 3525644 h 3525644"/>
              <a:gd name="connsiteX4" fmla="*/ 0 w 12192000"/>
              <a:gd name="connsiteY4" fmla="*/ 0 h 3525644"/>
              <a:gd name="connsiteX0" fmla="*/ 0 w 12192000"/>
              <a:gd name="connsiteY0" fmla="*/ 0 h 3525644"/>
              <a:gd name="connsiteX1" fmla="*/ 12187516 w 12192000"/>
              <a:gd name="connsiteY1" fmla="*/ 1704759 h 3525644"/>
              <a:gd name="connsiteX2" fmla="*/ 12192000 w 12192000"/>
              <a:gd name="connsiteY2" fmla="*/ 3525644 h 3525644"/>
              <a:gd name="connsiteX3" fmla="*/ 0 w 12192000"/>
              <a:gd name="connsiteY3" fmla="*/ 3525644 h 3525644"/>
              <a:gd name="connsiteX4" fmla="*/ 0 w 12192000"/>
              <a:gd name="connsiteY4" fmla="*/ 0 h 3525644"/>
              <a:gd name="connsiteX0" fmla="*/ 0 w 12194860"/>
              <a:gd name="connsiteY0" fmla="*/ 0 h 3525644"/>
              <a:gd name="connsiteX1" fmla="*/ 12194604 w 12194860"/>
              <a:gd name="connsiteY1" fmla="*/ 1744554 h 3525644"/>
              <a:gd name="connsiteX2" fmla="*/ 12192000 w 12194860"/>
              <a:gd name="connsiteY2" fmla="*/ 3525644 h 3525644"/>
              <a:gd name="connsiteX3" fmla="*/ 0 w 12194860"/>
              <a:gd name="connsiteY3" fmla="*/ 3525644 h 3525644"/>
              <a:gd name="connsiteX4" fmla="*/ 0 w 12194860"/>
              <a:gd name="connsiteY4" fmla="*/ 0 h 3525644"/>
              <a:gd name="connsiteX0" fmla="*/ 33867 w 12194860"/>
              <a:gd name="connsiteY0" fmla="*/ 0 h 2791075"/>
              <a:gd name="connsiteX1" fmla="*/ 12194604 w 12194860"/>
              <a:gd name="connsiteY1" fmla="*/ 1009985 h 2791075"/>
              <a:gd name="connsiteX2" fmla="*/ 12192000 w 12194860"/>
              <a:gd name="connsiteY2" fmla="*/ 2791075 h 2791075"/>
              <a:gd name="connsiteX3" fmla="*/ 0 w 12194860"/>
              <a:gd name="connsiteY3" fmla="*/ 2791075 h 2791075"/>
              <a:gd name="connsiteX4" fmla="*/ 33867 w 12194860"/>
              <a:gd name="connsiteY4" fmla="*/ 0 h 2791075"/>
              <a:gd name="connsiteX0" fmla="*/ 33867 w 12203182"/>
              <a:gd name="connsiteY0" fmla="*/ 0 h 2791075"/>
              <a:gd name="connsiteX1" fmla="*/ 12203071 w 12203182"/>
              <a:gd name="connsiteY1" fmla="*/ 713579 h 2791075"/>
              <a:gd name="connsiteX2" fmla="*/ 12192000 w 12203182"/>
              <a:gd name="connsiteY2" fmla="*/ 2791075 h 2791075"/>
              <a:gd name="connsiteX3" fmla="*/ 0 w 12203182"/>
              <a:gd name="connsiteY3" fmla="*/ 2791075 h 2791075"/>
              <a:gd name="connsiteX4" fmla="*/ 33867 w 12203182"/>
              <a:gd name="connsiteY4" fmla="*/ 0 h 2791075"/>
              <a:gd name="connsiteX0" fmla="*/ 0 w 12215810"/>
              <a:gd name="connsiteY0" fmla="*/ 0 h 2814666"/>
              <a:gd name="connsiteX1" fmla="*/ 12215699 w 12215810"/>
              <a:gd name="connsiteY1" fmla="*/ 737170 h 2814666"/>
              <a:gd name="connsiteX2" fmla="*/ 12204628 w 12215810"/>
              <a:gd name="connsiteY2" fmla="*/ 2814666 h 2814666"/>
              <a:gd name="connsiteX3" fmla="*/ 12628 w 12215810"/>
              <a:gd name="connsiteY3" fmla="*/ 2814666 h 2814666"/>
              <a:gd name="connsiteX4" fmla="*/ 0 w 12215810"/>
              <a:gd name="connsiteY4" fmla="*/ 0 h 281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5810" h="2814666">
                <a:moveTo>
                  <a:pt x="0" y="0"/>
                </a:moveTo>
                <a:lnTo>
                  <a:pt x="12215699" y="737170"/>
                </a:lnTo>
                <a:cubicBezTo>
                  <a:pt x="12217194" y="1344132"/>
                  <a:pt x="12203133" y="2207704"/>
                  <a:pt x="12204628" y="2814666"/>
                </a:cubicBezTo>
                <a:lnTo>
                  <a:pt x="12628" y="2814666"/>
                </a:lnTo>
                <a:cubicBezTo>
                  <a:pt x="8419" y="1876444"/>
                  <a:pt x="4209" y="938222"/>
                  <a:pt x="0" y="0"/>
                </a:cubicBezTo>
                <a:close/>
              </a:path>
            </a:pathLst>
          </a:custGeom>
          <a:solidFill>
            <a:srgbClr val="075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F1AD52-EF37-3C46-B5D1-4AC37ABB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BC630B4-28E1-2440-8C71-824AA01BE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4533"/>
            <a:ext cx="10515600" cy="377243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4892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Bore w Varia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70D82E9-BEF2-58DA-0165-40EC2EC334A5}"/>
              </a:ext>
            </a:extLst>
          </p:cNvPr>
          <p:cNvGrpSpPr/>
          <p:nvPr userDrawn="1"/>
        </p:nvGrpSpPr>
        <p:grpSpPr>
          <a:xfrm>
            <a:off x="-16933" y="6892"/>
            <a:ext cx="12200591" cy="5783995"/>
            <a:chOff x="-3986683" y="-201542"/>
            <a:chExt cx="12200591" cy="57839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55C1E7-CEA3-FD88-C71B-F91DB231DA7A}"/>
                </a:ext>
              </a:extLst>
            </p:cNvPr>
            <p:cNvSpPr/>
            <p:nvPr userDrawn="1"/>
          </p:nvSpPr>
          <p:spPr>
            <a:xfrm>
              <a:off x="-3978091" y="-201542"/>
              <a:ext cx="12183407" cy="5582793"/>
            </a:xfrm>
            <a:prstGeom prst="rect">
              <a:avLst/>
            </a:prstGeom>
            <a:gradFill flip="none" rotWithShape="1">
              <a:gsLst>
                <a:gs pos="49000">
                  <a:srgbClr val="154E8F"/>
                </a:gs>
                <a:gs pos="0">
                  <a:srgbClr val="658BB6"/>
                </a:gs>
                <a:gs pos="100000">
                  <a:srgbClr val="00195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6591A09-DC56-CC64-602B-4E006E192B60}"/>
                </a:ext>
              </a:extLst>
            </p:cNvPr>
            <p:cNvGrpSpPr/>
            <p:nvPr userDrawn="1"/>
          </p:nvGrpSpPr>
          <p:grpSpPr>
            <a:xfrm>
              <a:off x="-3986683" y="-186236"/>
              <a:ext cx="12200591" cy="5768689"/>
              <a:chOff x="3330928" y="687104"/>
              <a:chExt cx="12200591" cy="5768689"/>
            </a:xfrm>
          </p:grpSpPr>
          <p:pic>
            <p:nvPicPr>
              <p:cNvPr id="3" name="Picture 2" descr="A person lying in a machine&#10;&#10;Description automatically generated">
                <a:extLst>
                  <a:ext uri="{FF2B5EF4-FFF2-40B4-BE49-F238E27FC236}">
                    <a16:creationId xmlns:a16="http://schemas.microsoft.com/office/drawing/2014/main" id="{607CD00A-3667-A565-D2CC-D71DFB7D6B2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391"/>
              <a:stretch/>
            </p:blipFill>
            <p:spPr>
              <a:xfrm>
                <a:off x="3330928" y="882110"/>
                <a:ext cx="6903134" cy="5573683"/>
              </a:xfrm>
              <a:prstGeom prst="rect">
                <a:avLst/>
              </a:prstGeom>
              <a:effectLst>
                <a:softEdge rad="635000"/>
              </a:effectLst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2C941F7-0CAE-46C4-DD89-1DBD87A21FF4}"/>
                  </a:ext>
                </a:extLst>
              </p:cNvPr>
              <p:cNvSpPr/>
              <p:nvPr userDrawn="1"/>
            </p:nvSpPr>
            <p:spPr>
              <a:xfrm>
                <a:off x="3348112" y="687104"/>
                <a:ext cx="12183407" cy="5582793"/>
              </a:xfrm>
              <a:prstGeom prst="rect">
                <a:avLst/>
              </a:prstGeom>
              <a:gradFill flip="none" rotWithShape="1">
                <a:gsLst>
                  <a:gs pos="60000">
                    <a:srgbClr val="154E8F">
                      <a:alpha val="8000"/>
                    </a:srgbClr>
                  </a:gs>
                  <a:gs pos="0">
                    <a:srgbClr val="658BB6">
                      <a:alpha val="10000"/>
                    </a:srgbClr>
                  </a:gs>
                  <a:gs pos="100000">
                    <a:srgbClr val="001952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cxnSp>
        <p:nvCxnSpPr>
          <p:cNvPr id="16" name="Conector reto 33">
            <a:extLst>
              <a:ext uri="{FF2B5EF4-FFF2-40B4-BE49-F238E27FC236}">
                <a16:creationId xmlns:a16="http://schemas.microsoft.com/office/drawing/2014/main" id="{63F43A55-BF3A-DE49-DCF6-611CFE0BD62D}"/>
              </a:ext>
            </a:extLst>
          </p:cNvPr>
          <p:cNvCxnSpPr>
            <a:cxnSpLocks/>
          </p:cNvCxnSpPr>
          <p:nvPr userDrawn="1"/>
        </p:nvCxnSpPr>
        <p:spPr>
          <a:xfrm>
            <a:off x="6008280" y="2821452"/>
            <a:ext cx="5069165" cy="0"/>
          </a:xfrm>
          <a:prstGeom prst="line">
            <a:avLst/>
          </a:prstGeom>
          <a:ln w="158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7">
            <a:extLst>
              <a:ext uri="{FF2B5EF4-FFF2-40B4-BE49-F238E27FC236}">
                <a16:creationId xmlns:a16="http://schemas.microsoft.com/office/drawing/2014/main" id="{36076E77-9925-67E0-A481-1092A081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095" y="2239734"/>
            <a:ext cx="5628433" cy="523220"/>
          </a:xfrm>
          <a:prstGeom prst="rect">
            <a:avLst/>
          </a:prstGeom>
        </p:spPr>
        <p:txBody>
          <a:bodyPr/>
          <a:lstStyle>
            <a:lvl1pPr algn="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7CEA166-1B7D-E153-07DD-9C7AAE990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7896" y="2915823"/>
            <a:ext cx="2656632" cy="52228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0C30CD-D938-2290-91A2-7B110F729402}"/>
              </a:ext>
            </a:extLst>
          </p:cNvPr>
          <p:cNvSpPr/>
          <p:nvPr userDrawn="1"/>
        </p:nvSpPr>
        <p:spPr>
          <a:xfrm>
            <a:off x="2438" y="4989314"/>
            <a:ext cx="12192000" cy="186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SE">
            <a:extLst>
              <a:ext uri="{FF2B5EF4-FFF2-40B4-BE49-F238E27FC236}">
                <a16:creationId xmlns:a16="http://schemas.microsoft.com/office/drawing/2014/main" id="{ED4FEC9D-CC30-43DF-0D27-E0A7849577A9}"/>
              </a:ext>
            </a:extLst>
          </p:cNvPr>
          <p:cNvSpPr txBox="1"/>
          <p:nvPr userDrawn="1"/>
        </p:nvSpPr>
        <p:spPr>
          <a:xfrm rot="16200000">
            <a:off x="9202022" y="5824143"/>
            <a:ext cx="843501" cy="400110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ler" panose="020B0503030302020204"/>
                <a:ea typeface="+mn-ea"/>
                <a:cs typeface="Arial" panose="020B0604020202020204" pitchFamily="34" charset="0"/>
              </a:rPr>
              <a:t>DOSE</a:t>
            </a:r>
          </a:p>
        </p:txBody>
      </p:sp>
      <p:sp>
        <p:nvSpPr>
          <p:cNvPr id="12" name="TREAT">
            <a:extLst>
              <a:ext uri="{FF2B5EF4-FFF2-40B4-BE49-F238E27FC236}">
                <a16:creationId xmlns:a16="http://schemas.microsoft.com/office/drawing/2014/main" id="{0C055F6F-1742-AD03-4239-7AF66BEFEE45}"/>
              </a:ext>
            </a:extLst>
          </p:cNvPr>
          <p:cNvSpPr txBox="1"/>
          <p:nvPr userDrawn="1"/>
        </p:nvSpPr>
        <p:spPr>
          <a:xfrm rot="16200000">
            <a:off x="6042093" y="5792823"/>
            <a:ext cx="1097280" cy="461665"/>
          </a:xfrm>
          <a:prstGeom prst="rect">
            <a:avLst/>
          </a:prstGeom>
          <a:solidFill>
            <a:srgbClr val="024B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ler" panose="020B0503030302020204"/>
                <a:ea typeface="+mn-ea"/>
                <a:cs typeface="Arial" panose="020B0604020202020204" pitchFamily="34" charset="0"/>
              </a:rPr>
              <a:t>TREAT</a:t>
            </a:r>
          </a:p>
        </p:txBody>
      </p:sp>
      <p:sp>
        <p:nvSpPr>
          <p:cNvPr id="13" name="PLAN">
            <a:extLst>
              <a:ext uri="{FF2B5EF4-FFF2-40B4-BE49-F238E27FC236}">
                <a16:creationId xmlns:a16="http://schemas.microsoft.com/office/drawing/2014/main" id="{C4D85BBD-6F9F-3963-4DCF-89B0B1A3A0B3}"/>
              </a:ext>
            </a:extLst>
          </p:cNvPr>
          <p:cNvSpPr txBox="1"/>
          <p:nvPr userDrawn="1"/>
        </p:nvSpPr>
        <p:spPr>
          <a:xfrm rot="16200000">
            <a:off x="3278980" y="5816719"/>
            <a:ext cx="830677" cy="400110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ler" panose="020B0503030302020204"/>
                <a:ea typeface="+mn-ea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14" name="SIM">
            <a:extLst>
              <a:ext uri="{FF2B5EF4-FFF2-40B4-BE49-F238E27FC236}">
                <a16:creationId xmlns:a16="http://schemas.microsoft.com/office/drawing/2014/main" id="{7DD129C6-C68D-23C0-EF28-CC2C04CA3787}"/>
              </a:ext>
            </a:extLst>
          </p:cNvPr>
          <p:cNvSpPr txBox="1"/>
          <p:nvPr userDrawn="1"/>
        </p:nvSpPr>
        <p:spPr>
          <a:xfrm rot="16200000">
            <a:off x="378629" y="5823953"/>
            <a:ext cx="657552" cy="400110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ler" panose="020B0503030302020204"/>
                <a:ea typeface="+mn-ea"/>
                <a:cs typeface="Arial" panose="020B0604020202020204" pitchFamily="34" charset="0"/>
              </a:rPr>
              <a:t>SIM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CA8DDF-EE38-CEFD-2B35-0D00AB3497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7284" y="5377292"/>
            <a:ext cx="1245521" cy="12482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C8C815-53FD-DA3C-2B8A-133EAAA813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1352" y="5352193"/>
            <a:ext cx="1240034" cy="1251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265D010-495A-9782-5065-A20485BE367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883674" y="4971432"/>
            <a:ext cx="1878950" cy="19688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749797C-FD0A-1727-8D95-F38F938CA46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33906" y="5306908"/>
            <a:ext cx="1259238" cy="12894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211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 text 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28BFC801-CB3E-8628-370A-CFA1AF9296E7}"/>
              </a:ext>
            </a:extLst>
          </p:cNvPr>
          <p:cNvSpPr txBox="1">
            <a:spLocks noGrp="1"/>
          </p:cNvSpPr>
          <p:nvPr>
            <p:ph type="pic" sz="quarter" idx="4294967295"/>
          </p:nvPr>
        </p:nvSpPr>
        <p:spPr>
          <a:xfrm>
            <a:off x="6256132" y="1088620"/>
            <a:ext cx="5432633" cy="492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Espaço Reservado para Número de Slide 5">
            <a:extLst>
              <a:ext uri="{FF2B5EF4-FFF2-40B4-BE49-F238E27FC236}">
                <a16:creationId xmlns:a16="http://schemas.microsoft.com/office/drawing/2014/main" id="{6D4B0BA0-2ADA-BEB7-DDA1-EA40E2EAEC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4" name="Retângulo 6">
            <a:extLst>
              <a:ext uri="{FF2B5EF4-FFF2-40B4-BE49-F238E27FC236}">
                <a16:creationId xmlns:a16="http://schemas.microsoft.com/office/drawing/2014/main" id="{C2176654-9A06-8DFF-6B1B-82989FB928AB}"/>
              </a:ext>
            </a:extLst>
          </p:cNvPr>
          <p:cNvSpPr/>
          <p:nvPr/>
        </p:nvSpPr>
        <p:spPr>
          <a:xfrm>
            <a:off x="0" y="0"/>
            <a:ext cx="12191996" cy="884416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5" name="Conector reto 8">
            <a:extLst>
              <a:ext uri="{FF2B5EF4-FFF2-40B4-BE49-F238E27FC236}">
                <a16:creationId xmlns:a16="http://schemas.microsoft.com/office/drawing/2014/main" id="{6397374C-260D-7A18-C071-8E2A5C586CFD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6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BDC9464F-15C1-3423-5704-C789605AB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3" y="6410666"/>
            <a:ext cx="2355960" cy="4363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64C87F81-036A-C388-1E03-24ABE7CBF1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US" sz="2800" b="1" i="0" u="none" strike="noStrike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A3FCEB9-FA8D-8B5D-65AD-876193A120C9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502920" y="1088730"/>
            <a:ext cx="5432633" cy="492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29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ight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B02DB7B6-786F-5616-F3B4-4B28F18E7A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tângulo 6">
            <a:extLst>
              <a:ext uri="{FF2B5EF4-FFF2-40B4-BE49-F238E27FC236}">
                <a16:creationId xmlns:a16="http://schemas.microsoft.com/office/drawing/2014/main" id="{5B03B66D-3043-ED6D-5A3B-5A6B8B70425B}"/>
              </a:ext>
            </a:extLst>
          </p:cNvPr>
          <p:cNvSpPr/>
          <p:nvPr/>
        </p:nvSpPr>
        <p:spPr>
          <a:xfrm>
            <a:off x="0" y="0"/>
            <a:ext cx="12191996" cy="884416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" name="Conector reto 8">
            <a:extLst>
              <a:ext uri="{FF2B5EF4-FFF2-40B4-BE49-F238E27FC236}">
                <a16:creationId xmlns:a16="http://schemas.microsoft.com/office/drawing/2014/main" id="{43040C19-DB2F-0425-0A13-297539E22C76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5" name="Picture 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6BBAD3CE-BE71-A253-CC73-1DF4CE53F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3" y="6410666"/>
            <a:ext cx="2355960" cy="4363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B378378-4909-E642-1B83-555354D5DE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US" sz="2800" b="1" i="0" u="none" strike="noStrike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5B2FDA7-3B7D-5D35-BA6E-7BD897EBD69B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502920" y="1088730"/>
            <a:ext cx="5432633" cy="23220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16BB80A-5BF1-2683-B42F-A0331B6E3633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56452" y="1088730"/>
            <a:ext cx="5432633" cy="23220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D81A155-A45B-ECCE-F06B-253B70D1A5C6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502920" y="3694660"/>
            <a:ext cx="5432633" cy="23220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4C8685-D8C4-2E50-3BB6-52BE3EEA1BDB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56452" y="3694660"/>
            <a:ext cx="5432633" cy="23220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R="0" lvl="0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1pPr>
            <a:lvl2pPr marR="0" lvl="1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2pPr>
            <a:lvl3pPr marR="0" lvl="2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3pPr>
            <a:lvl4pPr marR="0" lvl="3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R="0" lvl="4" fontAlgn="auto">
              <a:spcAft>
                <a:spcPts val="0"/>
              </a:spcAft>
              <a:buSzPct val="100000"/>
              <a:buFont typeface="Wingdings" pitchFamily="2"/>
              <a:buChar char="ú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553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ight head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BEA90F67-72A1-6A50-C23F-33BE2A4A7D7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tângulo 6">
            <a:extLst>
              <a:ext uri="{FF2B5EF4-FFF2-40B4-BE49-F238E27FC236}">
                <a16:creationId xmlns:a16="http://schemas.microsoft.com/office/drawing/2014/main" id="{0D7E9FCE-E28D-E83C-F318-F24BD3233A42}"/>
              </a:ext>
            </a:extLst>
          </p:cNvPr>
          <p:cNvSpPr/>
          <p:nvPr/>
        </p:nvSpPr>
        <p:spPr>
          <a:xfrm>
            <a:off x="0" y="0"/>
            <a:ext cx="12191996" cy="884416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" name="Conector reto 8">
            <a:extLst>
              <a:ext uri="{FF2B5EF4-FFF2-40B4-BE49-F238E27FC236}">
                <a16:creationId xmlns:a16="http://schemas.microsoft.com/office/drawing/2014/main" id="{8AA39DE2-3185-878C-BFD6-F18904D828CB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5" name="Picture 1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821F44E-6CFA-0126-9AE4-B9F71C475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87" y="138997"/>
            <a:ext cx="3596664" cy="66616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2223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24 light header central logo l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DF2D53F5-658C-AF6B-DB04-EDD27502C4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445243" y="6505617"/>
            <a:ext cx="387961" cy="231681"/>
          </a:xfrm>
        </p:spPr>
        <p:txBody>
          <a:bodyPr/>
          <a:lstStyle>
            <a:lvl1pPr>
              <a:defRPr/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tângulo 6">
            <a:extLst>
              <a:ext uri="{FF2B5EF4-FFF2-40B4-BE49-F238E27FC236}">
                <a16:creationId xmlns:a16="http://schemas.microsoft.com/office/drawing/2014/main" id="{937A17B3-4853-4674-1548-DC8A9F2EE3C2}"/>
              </a:ext>
            </a:extLst>
          </p:cNvPr>
          <p:cNvSpPr/>
          <p:nvPr/>
        </p:nvSpPr>
        <p:spPr>
          <a:xfrm>
            <a:off x="0" y="0"/>
            <a:ext cx="12191996" cy="1169234"/>
          </a:xfrm>
          <a:prstGeom prst="rect">
            <a:avLst/>
          </a:prstGeom>
          <a:gradFill>
            <a:gsLst>
              <a:gs pos="0">
                <a:srgbClr val="0061BF"/>
              </a:gs>
              <a:gs pos="100000">
                <a:srgbClr val="009FDF"/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" name="Conector reto 8">
            <a:extLst>
              <a:ext uri="{FF2B5EF4-FFF2-40B4-BE49-F238E27FC236}">
                <a16:creationId xmlns:a16="http://schemas.microsoft.com/office/drawing/2014/main" id="{022725B7-34DB-D501-0446-F7C5101CDC42}"/>
              </a:ext>
            </a:extLst>
          </p:cNvPr>
          <p:cNvCxnSpPr/>
          <p:nvPr/>
        </p:nvCxnSpPr>
        <p:spPr>
          <a:xfrm flipH="1">
            <a:off x="0" y="6371850"/>
            <a:ext cx="12191996" cy="0"/>
          </a:xfrm>
          <a:prstGeom prst="straightConnector1">
            <a:avLst/>
          </a:prstGeom>
          <a:noFill/>
          <a:ln w="19046" cap="flat">
            <a:solidFill>
              <a:srgbClr val="F2F2F2"/>
            </a:solidFill>
            <a:prstDash val="solid"/>
            <a:miter/>
          </a:ln>
        </p:spPr>
      </p:cxnSp>
      <p:pic>
        <p:nvPicPr>
          <p:cNvPr id="5" name="Picture 6" descr="A white text with a cross-section in the center&#10;&#10;Description automatically generated">
            <a:extLst>
              <a:ext uri="{FF2B5EF4-FFF2-40B4-BE49-F238E27FC236}">
                <a16:creationId xmlns:a16="http://schemas.microsoft.com/office/drawing/2014/main" id="{DCA91423-D829-BBCD-E42F-DA942B00C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327" y="157487"/>
            <a:ext cx="2415341" cy="89186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60082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803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BBE4D46E-5F27-57B1-F1AD-B9227E4101F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45243" y="6563773"/>
            <a:ext cx="387961" cy="231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A6A6A6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fld id="{8A146CBD-91C2-4FC8-BC24-DF68786A3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70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7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ue and black text and symbols&#10;&#10;Description automatically generated">
            <a:extLst>
              <a:ext uri="{FF2B5EF4-FFF2-40B4-BE49-F238E27FC236}">
                <a16:creationId xmlns:a16="http://schemas.microsoft.com/office/drawing/2014/main" id="{F6A03B40-A605-E4F0-9026-AF478EB01CA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205" y="5815687"/>
            <a:ext cx="4375591" cy="81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1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32" r:id="rId4"/>
    <p:sldLayoutId id="214748373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14B3B6-CCED-B84A-62B2-471DF6A69A8D}"/>
              </a:ext>
            </a:extLst>
          </p:cNvPr>
          <p:cNvSpPr/>
          <p:nvPr userDrawn="1"/>
        </p:nvSpPr>
        <p:spPr>
          <a:xfrm>
            <a:off x="1914525" y="0"/>
            <a:ext cx="11296650" cy="6858000"/>
          </a:xfrm>
          <a:prstGeom prst="roundRect">
            <a:avLst/>
          </a:prstGeom>
          <a:solidFill>
            <a:srgbClr val="1B5AA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D35DFF-C169-90E6-A1DE-2DA04E869D19}"/>
              </a:ext>
            </a:extLst>
          </p:cNvPr>
          <p:cNvSpPr txBox="1"/>
          <p:nvPr userDrawn="1"/>
        </p:nvSpPr>
        <p:spPr>
          <a:xfrm>
            <a:off x="11246456" y="6653202"/>
            <a:ext cx="994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Vision RT 2025</a:t>
            </a:r>
          </a:p>
        </p:txBody>
      </p:sp>
      <p:pic>
        <p:nvPicPr>
          <p:cNvPr id="11" name="Vision RT Logo">
            <a:extLst>
              <a:ext uri="{FF2B5EF4-FFF2-40B4-BE49-F238E27FC236}">
                <a16:creationId xmlns:a16="http://schemas.microsoft.com/office/drawing/2014/main" id="{1C7B6FF5-B68F-B4EF-73E1-D6D76EC83CD9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450" y="0"/>
            <a:ext cx="1600058" cy="76805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6B7747-5EDE-BB76-59F9-F10CB5FBE474}"/>
              </a:ext>
            </a:extLst>
          </p:cNvPr>
          <p:cNvCxnSpPr>
            <a:cxnSpLocks/>
          </p:cNvCxnSpPr>
          <p:nvPr userDrawn="1"/>
        </p:nvCxnSpPr>
        <p:spPr>
          <a:xfrm>
            <a:off x="12240639" y="-97536"/>
            <a:ext cx="0" cy="7053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3C8D00DE-1CF8-79A5-C7FD-23811270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8563" y="384025"/>
            <a:ext cx="7308574" cy="708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611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56" r:id="rId21"/>
    <p:sldLayoutId id="2147483757" r:id="rId22"/>
    <p:sldLayoutId id="2147483758" r:id="rId23"/>
    <p:sldLayoutId id="214748375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microsoft.com/office/2017/06/relationships/model3d" Target="../media/model3d1.glb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990557-F3E0-2420-0C8A-CE2AD9B95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AlignRT</a:t>
            </a:r>
            <a:r>
              <a:rPr lang="en-US" dirty="0"/>
              <a:t> Treatment Reports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DA70A5-C25B-2DE0-6123-5034787418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1250" y="2915823"/>
            <a:ext cx="4973278" cy="522287"/>
          </a:xfrm>
        </p:spPr>
        <p:txBody>
          <a:bodyPr/>
          <a:lstStyle/>
          <a:p>
            <a:r>
              <a:rPr lang="en-US" dirty="0"/>
              <a:t>Streamline your SGRT administration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000" dirty="0"/>
              <a:t>Michael Niggli R.T. (R)(T)</a:t>
            </a:r>
          </a:p>
          <a:p>
            <a:r>
              <a:rPr lang="en-US" sz="2000" dirty="0"/>
              <a:t>Clinical Applications Specialist (NE Region)  </a:t>
            </a:r>
          </a:p>
        </p:txBody>
      </p:sp>
    </p:spTree>
    <p:extLst>
      <p:ext uri="{BB962C8B-B14F-4D97-AF65-F5344CB8AC3E}">
        <p14:creationId xmlns:p14="http://schemas.microsoft.com/office/powerpoint/2010/main" val="867811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9FC65D19-4995-40F3-E4EB-5823990BAEC8}"/>
              </a:ext>
            </a:extLst>
          </p:cNvPr>
          <p:cNvSpPr txBox="1">
            <a:spLocks/>
          </p:cNvSpPr>
          <p:nvPr/>
        </p:nvSpPr>
        <p:spPr>
          <a:xfrm>
            <a:off x="3774831" y="455996"/>
            <a:ext cx="4642338" cy="7409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84B87C7-6896-6090-BD42-3244D82BB236}"/>
              </a:ext>
            </a:extLst>
          </p:cNvPr>
          <p:cNvSpPr txBox="1">
            <a:spLocks/>
          </p:cNvSpPr>
          <p:nvPr/>
        </p:nvSpPr>
        <p:spPr>
          <a:xfrm>
            <a:off x="2075410" y="2621431"/>
            <a:ext cx="4209447" cy="363589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Features</a:t>
            </a: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925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Automated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inclusion of SGRT use in OIS 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chart (AlignRT Screenshot/Reports)</a:t>
            </a:r>
          </a:p>
          <a:p>
            <a:pPr marL="34925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 manual input 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(initial setup &lt;45 min)</a:t>
            </a:r>
          </a:p>
          <a:p>
            <a:pPr marL="34925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Compatible with Aria</a:t>
            </a:r>
            <a:r>
              <a:rPr kumimoji="0" lang="en-GB" sz="2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®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and MOSAIQ</a:t>
            </a:r>
            <a:r>
              <a:rPr kumimoji="0" lang="en-GB" sz="2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®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Benefits</a:t>
            </a: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925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Automated record keeping in one place, for audit and billing</a:t>
            </a:r>
          </a:p>
          <a:p>
            <a:pPr marL="34925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Eliminate separate SGRT data archive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925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Record of final patient position (may eliminate post-Tx CBCT verification)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D71913-B058-8FC3-E8F2-91690115A9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34" b="1905"/>
          <a:stretch/>
        </p:blipFill>
        <p:spPr>
          <a:xfrm>
            <a:off x="6302411" y="2661684"/>
            <a:ext cx="5714227" cy="28469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6D99CDA-655E-3354-C48C-57D3A65B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817" y="157313"/>
            <a:ext cx="4302033" cy="6756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/>
              <a:t>OIS REPORTS™ MODULE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767626-1EF7-4361-D265-D306A9ABB0E0}"/>
              </a:ext>
            </a:extLst>
          </p:cNvPr>
          <p:cNvSpPr txBox="1"/>
          <p:nvPr/>
        </p:nvSpPr>
        <p:spPr>
          <a:xfrm>
            <a:off x="452384" y="4061880"/>
            <a:ext cx="1541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OIS REPORTS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729344-4FF8-CFBB-8E0C-A30C2ECA98E4}"/>
              </a:ext>
            </a:extLst>
          </p:cNvPr>
          <p:cNvSpPr txBox="1"/>
          <p:nvPr/>
        </p:nvSpPr>
        <p:spPr>
          <a:xfrm>
            <a:off x="8399452" y="6196434"/>
            <a:ext cx="3473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Example implementations with Aria OIS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96FC10-EC09-49C6-7A8E-6C9BF500CEE2}"/>
              </a:ext>
            </a:extLst>
          </p:cNvPr>
          <p:cNvSpPr txBox="1"/>
          <p:nvPr/>
        </p:nvSpPr>
        <p:spPr>
          <a:xfrm>
            <a:off x="2964062" y="6543870"/>
            <a:ext cx="47399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Aria is a trademark of Siemens. MOSAIQ is a trademark of Elekta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831FC6-8585-7C00-8814-307A7EB4A8A5}"/>
              </a:ext>
            </a:extLst>
          </p:cNvPr>
          <p:cNvSpPr txBox="1"/>
          <p:nvPr/>
        </p:nvSpPr>
        <p:spPr>
          <a:xfrm>
            <a:off x="7490793" y="169817"/>
            <a:ext cx="42094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simple solution for SGRT admin: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Billing, Audit, Data Management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3000E23-2CEF-7058-C1D1-3C51DB7D8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8097" y="4755026"/>
            <a:ext cx="4740239" cy="14720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03CBF4A-D403-1A9D-5F9A-8890AE8E9FE5}"/>
              </a:ext>
            </a:extLst>
          </p:cNvPr>
          <p:cNvGrpSpPr/>
          <p:nvPr/>
        </p:nvGrpSpPr>
        <p:grpSpPr>
          <a:xfrm>
            <a:off x="8184653" y="5281863"/>
            <a:ext cx="3663546" cy="953066"/>
            <a:chOff x="6914320" y="1663150"/>
            <a:chExt cx="3663546" cy="762552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B4646D8-5D22-9193-A492-7670C688D943}"/>
                </a:ext>
              </a:extLst>
            </p:cNvPr>
            <p:cNvSpPr/>
            <p:nvPr/>
          </p:nvSpPr>
          <p:spPr>
            <a:xfrm>
              <a:off x="6914320" y="1674188"/>
              <a:ext cx="516835" cy="734947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D3856DE-171D-8EFC-A975-37F0C199CF54}"/>
                </a:ext>
              </a:extLst>
            </p:cNvPr>
            <p:cNvSpPr/>
            <p:nvPr/>
          </p:nvSpPr>
          <p:spPr>
            <a:xfrm>
              <a:off x="7672830" y="1663150"/>
              <a:ext cx="516835" cy="734947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432978F-AEE4-0B57-ACCA-B69AC5AC45BA}"/>
                </a:ext>
              </a:extLst>
            </p:cNvPr>
            <p:cNvSpPr/>
            <p:nvPr/>
          </p:nvSpPr>
          <p:spPr>
            <a:xfrm>
              <a:off x="9302521" y="1690755"/>
              <a:ext cx="516835" cy="734947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D159D22-AF97-844E-A7ED-CC6BC6EEA3D1}"/>
                </a:ext>
              </a:extLst>
            </p:cNvPr>
            <p:cNvSpPr/>
            <p:nvPr/>
          </p:nvSpPr>
          <p:spPr>
            <a:xfrm>
              <a:off x="10061031" y="1663150"/>
              <a:ext cx="516835" cy="734947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130DAA-B4AF-56DE-3CBE-3DCA23C8DEF1}"/>
              </a:ext>
            </a:extLst>
          </p:cNvPr>
          <p:cNvGrpSpPr/>
          <p:nvPr/>
        </p:nvGrpSpPr>
        <p:grpSpPr>
          <a:xfrm>
            <a:off x="5154880" y="1003553"/>
            <a:ext cx="3968205" cy="1307103"/>
            <a:chOff x="2258414" y="1206460"/>
            <a:chExt cx="3968205" cy="130710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C7377B-14C2-B36A-F57C-2BF92ADF1B80}"/>
                </a:ext>
              </a:extLst>
            </p:cNvPr>
            <p:cNvGrpSpPr/>
            <p:nvPr/>
          </p:nvGrpSpPr>
          <p:grpSpPr>
            <a:xfrm>
              <a:off x="2258414" y="1206460"/>
              <a:ext cx="3789461" cy="999103"/>
              <a:chOff x="2258414" y="1380080"/>
              <a:chExt cx="3789461" cy="999103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CA4887B1-5D03-576D-5689-B7B569570318}"/>
                  </a:ext>
                </a:extLst>
              </p:cNvPr>
              <p:cNvSpPr/>
              <p:nvPr/>
            </p:nvSpPr>
            <p:spPr>
              <a:xfrm>
                <a:off x="2258414" y="1665115"/>
                <a:ext cx="3789461" cy="69454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rgbClr val="17477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8" name="AlignRT Logo">
                <a:extLst>
                  <a:ext uri="{FF2B5EF4-FFF2-40B4-BE49-F238E27FC236}">
                    <a16:creationId xmlns:a16="http://schemas.microsoft.com/office/drawing/2014/main" id="{0D6C88FD-8438-FB5C-8F32-F7F94BD2A6D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311967" y="1746858"/>
                <a:ext cx="1255033" cy="488184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9" name="Arrow: Right 18">
                <a:extLst>
                  <a:ext uri="{FF2B5EF4-FFF2-40B4-BE49-F238E27FC236}">
                    <a16:creationId xmlns:a16="http://schemas.microsoft.com/office/drawing/2014/main" id="{67CAEB81-4A6C-EF5F-C849-69913D85E3AC}"/>
                  </a:ext>
                </a:extLst>
              </p:cNvPr>
              <p:cNvSpPr/>
              <p:nvPr/>
            </p:nvSpPr>
            <p:spPr>
              <a:xfrm>
                <a:off x="3792809" y="1851366"/>
                <a:ext cx="858484" cy="331114"/>
              </a:xfrm>
              <a:prstGeom prst="rightArrow">
                <a:avLst>
                  <a:gd name="adj1" fmla="val 36021"/>
                  <a:gd name="adj2" fmla="val 74463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C44AC6E-4FD4-9984-E2AC-19A87C8990FC}"/>
                  </a:ext>
                </a:extLst>
              </p:cNvPr>
              <p:cNvSpPr txBox="1"/>
              <p:nvPr/>
            </p:nvSpPr>
            <p:spPr>
              <a:xfrm>
                <a:off x="4681817" y="1671297"/>
                <a:ext cx="12987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OIS / ARIA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TIMELINE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C4A49B-FDC7-BB1B-F2F1-88CF39D9D2DD}"/>
                  </a:ext>
                </a:extLst>
              </p:cNvPr>
              <p:cNvSpPr txBox="1"/>
              <p:nvPr/>
            </p:nvSpPr>
            <p:spPr>
              <a:xfrm>
                <a:off x="3685377" y="1681448"/>
                <a:ext cx="78079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DICOM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09D56-267A-434D-7002-EBE44A135177}"/>
                  </a:ext>
                </a:extLst>
              </p:cNvPr>
              <p:cNvSpPr txBox="1"/>
              <p:nvPr/>
            </p:nvSpPr>
            <p:spPr>
              <a:xfrm>
                <a:off x="2269784" y="1380080"/>
                <a:ext cx="7339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7477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AUTO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5E83A9-5386-FE99-420A-B8B7A392308A}"/>
                </a:ext>
              </a:extLst>
            </p:cNvPr>
            <p:cNvSpPr txBox="1"/>
            <p:nvPr/>
          </p:nvSpPr>
          <p:spPr>
            <a:xfrm>
              <a:off x="3075967" y="2175009"/>
              <a:ext cx="31506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7477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OIS Reports™ Module</a:t>
              </a:r>
            </a:p>
          </p:txBody>
        </p:sp>
      </p:grpSp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8AA28193-5D5C-2245-2B6C-D8F1CAD997EE}"/>
              </a:ext>
            </a:extLst>
          </p:cNvPr>
          <p:cNvSpPr/>
          <p:nvPr/>
        </p:nvSpPr>
        <p:spPr>
          <a:xfrm>
            <a:off x="6871659" y="2398874"/>
            <a:ext cx="5176678" cy="1433384"/>
          </a:xfrm>
          <a:prstGeom prst="wedgeRoundRectCallout">
            <a:avLst>
              <a:gd name="adj1" fmla="val -19250"/>
              <a:gd name="adj2" fmla="val 155319"/>
              <a:gd name="adj3" fmla="val 16667"/>
            </a:avLst>
          </a:prstGeom>
          <a:solidFill>
            <a:srgbClr val="17477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“The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OIS reports module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automated our SGRT reporting process. Now we never miss an SGRT report, and the physician can review and approve them together with the IGRT daily review.”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Adi Robinson PhD DABR, AdventHealth Florida</a:t>
            </a:r>
          </a:p>
        </p:txBody>
      </p:sp>
    </p:spTree>
    <p:extLst>
      <p:ext uri="{BB962C8B-B14F-4D97-AF65-F5344CB8AC3E}">
        <p14:creationId xmlns:p14="http://schemas.microsoft.com/office/powerpoint/2010/main" val="395051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32" grpId="0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stylus to write on a computer&#10;&#10;AI-generated content may be incorrect.">
            <a:extLst>
              <a:ext uri="{FF2B5EF4-FFF2-40B4-BE49-F238E27FC236}">
                <a16:creationId xmlns:a16="http://schemas.microsoft.com/office/drawing/2014/main" id="{DCE45E1B-81C0-74A6-9685-AB0B811ECE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50"/>
          <a:stretch/>
        </p:blipFill>
        <p:spPr>
          <a:xfrm>
            <a:off x="0" y="883577"/>
            <a:ext cx="12192000" cy="59744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4E7B5E-BEB2-CDAE-7FBC-75C726DDA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Frequently Asked Questions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226B8C-E309-E9F3-A9B6-236B94772AB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2920" y="1088730"/>
            <a:ext cx="5432633" cy="492800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What about our firewall / cybersecurity?</a:t>
            </a:r>
          </a:p>
          <a:p>
            <a:pPr marL="457200" lvl="1" indent="0"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An exception is needed for the specific IP address</a:t>
            </a: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What type of program is OIS reports?</a:t>
            </a:r>
          </a:p>
          <a:p>
            <a:pPr marL="457200" lvl="1" indent="0"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Windows service – it doesn’t need to be started every computer restart</a:t>
            </a: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What patient data is stored by the program?</a:t>
            </a:r>
          </a:p>
          <a:p>
            <a:pPr marL="457200" lvl="1" indent="0"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None – not even patient ID. Data is taken directly from the folder into the OIS.</a:t>
            </a: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What if the server is disconnected when the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AlignRT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report is saved?</a:t>
            </a:r>
          </a:p>
          <a:p>
            <a:pPr marL="457200" lvl="1" indent="0"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OIS Reports continues to try to save whenever connectivity is restored.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What documentation is supplied for our IT team?</a:t>
            </a:r>
          </a:p>
          <a:p>
            <a:pPr marL="457200" lvl="1" indent="0"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An 8-page briefing (mostly pictures) step-by-step guide to setup for Aria / MOSAIQ.</a:t>
            </a: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27196-16B5-BBBA-C740-5679326C146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56452" y="1088730"/>
            <a:ext cx="5432633" cy="492800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do 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GB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get the report from AlignRT? </a:t>
            </a:r>
          </a:p>
          <a:p>
            <a:pPr marL="457200" lvl="1" indent="0">
              <a:buNone/>
            </a:pPr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 auto export or manual export from AlignRT.</a:t>
            </a: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if 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GB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only want some patient reports in OIS? </a:t>
            </a:r>
          </a:p>
          <a:p>
            <a:pPr marL="457200" lvl="1" indent="0">
              <a:buNone/>
            </a:pPr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recommend doing manual export.</a:t>
            </a: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Is the price per linac or per OIS?</a:t>
            </a:r>
          </a:p>
          <a:p>
            <a:pPr marL="457200" lvl="1" indent="0"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Price is per AlignRT system, with no limit on number of systems.</a:t>
            </a:r>
          </a:p>
          <a:p>
            <a:pPr lvl="1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How is AlignRT impacted? </a:t>
            </a:r>
          </a:p>
          <a:p>
            <a:pPr marL="457200" lvl="1" indent="0"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The module is installed outside of AlignRT. No changes are made to AlignRT, but customers may want to enable auto export of treatment reports so all reports are automatically sent.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47D548-A313-DA71-DC7C-D676EC9CEE8E}"/>
              </a:ext>
            </a:extLst>
          </p:cNvPr>
          <p:cNvSpPr txBox="1"/>
          <p:nvPr/>
        </p:nvSpPr>
        <p:spPr>
          <a:xfrm>
            <a:off x="6256452" y="4972050"/>
            <a:ext cx="5316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Our team is available 24/7 to address any questions regarding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AlignRT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Treatment Reports and OIS Reports Module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61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393E6-F47D-A5CB-F4EF-65B68BF7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3453A1-D52F-9BB2-1F34-3904BD1B1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9FA03-4CF6-13EB-2831-4E2FBBD7B0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05816" y="2915823"/>
            <a:ext cx="3758712" cy="522287"/>
          </a:xfrm>
        </p:spPr>
        <p:txBody>
          <a:bodyPr/>
          <a:lstStyle/>
          <a:p>
            <a:r>
              <a:rPr lang="en-US" dirty="0"/>
              <a:t>Thank you for attending</a:t>
            </a:r>
          </a:p>
        </p:txBody>
      </p:sp>
    </p:spTree>
    <p:extLst>
      <p:ext uri="{BB962C8B-B14F-4D97-AF65-F5344CB8AC3E}">
        <p14:creationId xmlns:p14="http://schemas.microsoft.com/office/powerpoint/2010/main" val="376165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D17A6-02BF-C22B-6FFC-2585B1D29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2A741-D032-EC8C-565A-E7EFD3D50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8" y="336754"/>
            <a:ext cx="11039853" cy="314041"/>
          </a:xfrm>
        </p:spPr>
        <p:txBody>
          <a:bodyPr/>
          <a:lstStyle/>
          <a:p>
            <a:r>
              <a:rPr lang="en-US" sz="2400" dirty="0" err="1"/>
              <a:t>AlignRT</a:t>
            </a:r>
            <a:r>
              <a:rPr lang="en-US" sz="2400" dirty="0"/>
              <a:t> From Start To Finish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41752E-25B5-B854-3403-25C6AAFFF2E9}"/>
              </a:ext>
            </a:extLst>
          </p:cNvPr>
          <p:cNvSpPr txBox="1"/>
          <p:nvPr/>
        </p:nvSpPr>
        <p:spPr>
          <a:xfrm>
            <a:off x="1490618" y="1305606"/>
            <a:ext cx="82596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buSzPts val="1000"/>
              <a:tabLst>
                <a:tab pos="457200" algn="l"/>
              </a:tabLst>
            </a:pPr>
            <a:endParaRPr lang="en-US" sz="28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800" b="1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5050B6-99D3-A851-6296-E8EB1AA84EDE}"/>
              </a:ext>
            </a:extLst>
          </p:cNvPr>
          <p:cNvSpPr txBox="1"/>
          <p:nvPr/>
        </p:nvSpPr>
        <p:spPr>
          <a:xfrm>
            <a:off x="592362" y="1101246"/>
            <a:ext cx="106364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Patient Setup (Pre-Treatment)</a:t>
            </a:r>
          </a:p>
          <a:p>
            <a:br>
              <a:rPr lang="en-US" sz="2400" dirty="0"/>
            </a:br>
            <a:r>
              <a:rPr lang="en-US" sz="2400" dirty="0"/>
              <a:t>Active Motion Management- Intrafraction Monitoring (During Treatment)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38EB02-5570-BE42-9269-00D08D71F052}"/>
              </a:ext>
            </a:extLst>
          </p:cNvPr>
          <p:cNvSpPr txBox="1"/>
          <p:nvPr/>
        </p:nvSpPr>
        <p:spPr>
          <a:xfrm>
            <a:off x="8326159" y="2390336"/>
            <a:ext cx="3041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Based on our usage data, 99% of people are using the system for both </a:t>
            </a:r>
            <a:r>
              <a:rPr lang="en-US" sz="2400" b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SETUP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and </a:t>
            </a:r>
            <a:r>
              <a:rPr lang="en-US" sz="2400" b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ACTIVE MOTION MANAGEMENT</a:t>
            </a:r>
          </a:p>
        </p:txBody>
      </p:sp>
      <p:pic>
        <p:nvPicPr>
          <p:cNvPr id="11" name="bandicam 2019-12-18 12-54-11-275">
            <a:hlinkClick r:id="" action="ppaction://media"/>
            <a:extLst>
              <a:ext uri="{FF2B5EF4-FFF2-40B4-BE49-F238E27FC236}">
                <a16:creationId xmlns:a16="http://schemas.microsoft.com/office/drawing/2014/main" id="{481AFC76-56D2-9729-0A3C-43B37395DE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2362" y="2464073"/>
            <a:ext cx="6912024" cy="3658513"/>
          </a:xfrm>
          <a:prstGeom prst="rect">
            <a:avLst/>
          </a:prstGeom>
        </p:spPr>
      </p:pic>
      <p:sp>
        <p:nvSpPr>
          <p:cNvPr id="12" name="TextBox 4">
            <a:extLst>
              <a:ext uri="{FF2B5EF4-FFF2-40B4-BE49-F238E27FC236}">
                <a16:creationId xmlns:a16="http://schemas.microsoft.com/office/drawing/2014/main" id="{0DC6A9F1-E488-5209-7A57-E5A7ED2473B9}"/>
              </a:ext>
            </a:extLst>
          </p:cNvPr>
          <p:cNvSpPr txBox="1"/>
          <p:nvPr/>
        </p:nvSpPr>
        <p:spPr>
          <a:xfrm>
            <a:off x="4572547" y="4910718"/>
            <a:ext cx="2931839" cy="988053"/>
          </a:xfrm>
          <a:prstGeom prst="rect">
            <a:avLst/>
          </a:prstGeom>
          <a:solidFill>
            <a:srgbClr val="005EB8"/>
          </a:solidFill>
        </p:spPr>
        <p:txBody>
          <a:bodyPr wrap="square" lIns="180000" rIns="1080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Rigid Registration 6DoF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setup &amp; intra-fraction monitoring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8838FBE-8B8A-416A-8584-1ABE0CFC3CC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999" t="18909" r="7813" b="16273"/>
          <a:stretch>
            <a:fillRect/>
          </a:stretch>
        </p:blipFill>
        <p:spPr>
          <a:xfrm>
            <a:off x="6061868" y="3121357"/>
            <a:ext cx="1227163" cy="71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8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CDBDE14-CBA3-A38E-5075-1D68A189D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757" y="177376"/>
            <a:ext cx="5235113" cy="65032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95342-067A-DCA2-72B2-32EABDF4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r>
              <a:rPr lang="en-US" sz="2600"/>
              <a:t>AlignRT Treatment Reports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AB25B1-8B02-BA07-5F6F-5A4E8EE93B7A}"/>
              </a:ext>
            </a:extLst>
          </p:cNvPr>
          <p:cNvSpPr txBox="1"/>
          <p:nvPr/>
        </p:nvSpPr>
        <p:spPr>
          <a:xfrm>
            <a:off x="431130" y="1304926"/>
            <a:ext cx="5432633" cy="44260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sz="2000" b="1" dirty="0">
                <a:solidFill>
                  <a:srgbClr val="000000"/>
                </a:solidFill>
                <a:latin typeface="Arial"/>
              </a:rPr>
              <a:t>AlignRT Treatment Reports </a:t>
            </a:r>
            <a:r>
              <a:rPr lang="en-US" sz="2000" dirty="0">
                <a:solidFill>
                  <a:srgbClr val="000000"/>
                </a:solidFill>
                <a:latin typeface="Arial"/>
              </a:rPr>
              <a:t>are generated session reports created by the AlignRT (SGRT) system for each fraction. </a:t>
            </a:r>
          </a:p>
          <a:p>
            <a:pPr>
              <a:lnSpc>
                <a:spcPct val="90000"/>
              </a:lnSpc>
              <a:spcBef>
                <a:spcPts val="1000"/>
              </a:spcBef>
              <a:buSzPct val="100000"/>
            </a:pPr>
            <a:endParaRPr lang="en-US" sz="2000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They act as the paper trail that shows how the patient was positioned, monitored, and managed using surface guidance.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Wingdings" pitchFamily="2"/>
              <a:buChar char="ú"/>
            </a:pPr>
            <a:endParaRPr lang="en-US" sz="2400" i="1" dirty="0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Wingdings" pitchFamily="2"/>
              <a:buChar char="ú"/>
            </a:pPr>
            <a:endParaRPr lang="en-US" sz="2400" i="1" dirty="0">
              <a:solidFill>
                <a:srgbClr val="000000"/>
              </a:solidFill>
              <a:latin typeface="Arial"/>
            </a:endParaRPr>
          </a:p>
          <a:p>
            <a:r>
              <a:rPr lang="en-US" i="1" dirty="0"/>
              <a:t>Why do we need them?</a:t>
            </a:r>
          </a:p>
          <a:p>
            <a:r>
              <a:rPr lang="en-US" i="1" dirty="0"/>
              <a:t>How are they created?</a:t>
            </a:r>
          </a:p>
          <a:p>
            <a:r>
              <a:rPr lang="en-US" i="1" dirty="0"/>
              <a:t>How can we configure these reports to include the information we need?</a:t>
            </a:r>
          </a:p>
          <a:p>
            <a:r>
              <a:rPr lang="en-US" i="1" dirty="0"/>
              <a:t>How do they ultimately end up in the patients EMR?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Question mark">
                <a:extLst>
                  <a:ext uri="{FF2B5EF4-FFF2-40B4-BE49-F238E27FC236}">
                    <a16:creationId xmlns:a16="http://schemas.microsoft.com/office/drawing/2014/main" id="{37D4B8F3-3D51-C812-9847-034EAB60DD7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01846641"/>
                  </p:ext>
                </p:extLst>
              </p:nvPr>
            </p:nvGraphicFramePr>
            <p:xfrm rot="1339550">
              <a:off x="2800171" y="3516779"/>
              <a:ext cx="694551" cy="1177681"/>
            </p:xfrm>
            <a:graphic>
              <a:graphicData uri="http://schemas.microsoft.com/office/drawing/2017/model3d">
                <am3d:model3d r:embed="rId4">
                  <am3d:spPr>
                    <a:xfrm rot="1339550">
                      <a:off x="0" y="0"/>
                      <a:ext cx="694551" cy="1177681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 ax="548947" ay="-1623926" az="-25146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34237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Question mark">
                <a:extLst>
                  <a:ext uri="{FF2B5EF4-FFF2-40B4-BE49-F238E27FC236}">
                    <a16:creationId xmlns:a16="http://schemas.microsoft.com/office/drawing/2014/main" id="{37D4B8F3-3D51-C812-9847-034EAB60DD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339550">
                <a:off x="2800171" y="3516779"/>
                <a:ext cx="694551" cy="117768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8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1B71D-EDBE-DBCB-6DEB-53933065A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>
            <a:extLst>
              <a:ext uri="{FF2B5EF4-FFF2-40B4-BE49-F238E27FC236}">
                <a16:creationId xmlns:a16="http://schemas.microsoft.com/office/drawing/2014/main" id="{1A27B69A-7A31-7D68-BA08-C4917D75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</p:spPr>
        <p:txBody>
          <a:bodyPr/>
          <a:lstStyle/>
          <a:p>
            <a:r>
              <a:rPr lang="en-US" dirty="0"/>
              <a:t>Treatment Report Configuration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85421C-7377-3E60-B470-65135ACF5B9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8614" y="1253442"/>
            <a:ext cx="5432633" cy="4744778"/>
          </a:xfrm>
        </p:spPr>
        <p:txBody>
          <a:bodyPr/>
          <a:lstStyle/>
          <a:p>
            <a:r>
              <a:rPr lang="en-US" sz="2000" dirty="0"/>
              <a:t>The patient’s treatment report can include several pieces of critical information </a:t>
            </a:r>
          </a:p>
          <a:p>
            <a:r>
              <a:rPr lang="en-US" sz="2000" dirty="0"/>
              <a:t>Use the Reports configuration screen to define what is included in your reports. </a:t>
            </a:r>
          </a:p>
          <a:p>
            <a:r>
              <a:rPr lang="en-US" sz="2000" dirty="0"/>
              <a:t>The settings in the Templates are local (they apply to your system only).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C5C63-64A1-C36E-7FDA-8FE01B59F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44" y="3603789"/>
            <a:ext cx="5487021" cy="23944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492634-A0D2-0323-D5CE-AF0CC3E85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47" y="983605"/>
            <a:ext cx="6309736" cy="32350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667DD5-C02D-204D-B591-545777152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47" y="4076758"/>
            <a:ext cx="6309736" cy="24389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6C2E3A5-11F5-A9B1-96EA-DA9477E54BCE}"/>
              </a:ext>
            </a:extLst>
          </p:cNvPr>
          <p:cNvSpPr/>
          <p:nvPr/>
        </p:nvSpPr>
        <p:spPr>
          <a:xfrm>
            <a:off x="5876925" y="2257425"/>
            <a:ext cx="1076325" cy="5238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E5C7E8-2428-6860-8B50-54B486F27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3250" y="4218618"/>
            <a:ext cx="2590799" cy="8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>
            <a:extLst>
              <a:ext uri="{FF2B5EF4-FFF2-40B4-BE49-F238E27FC236}">
                <a16:creationId xmlns:a16="http://schemas.microsoft.com/office/drawing/2014/main" id="{7D9B208E-F17C-E35F-CD93-20B65FE46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7" y="204313"/>
            <a:ext cx="10515600" cy="466344"/>
          </a:xfrm>
        </p:spPr>
        <p:txBody>
          <a:bodyPr/>
          <a:lstStyle/>
          <a:p>
            <a:r>
              <a:rPr lang="en-US" dirty="0"/>
              <a:t>ASTRO AMM Model Policy Draft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09C9A178-E4B2-4EE2-2385-527859F52A5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8614" y="1253442"/>
            <a:ext cx="5737386" cy="5054761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Documentation must clearly support medical necessity and workflow transparency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Identify AMM method and technology used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(e.g., system, gating, adaptive motion management)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Define monitoring parameters and tolerances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Including out-of-tolerance thresholds and response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Describe motion tracking and review process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How data is acquired, monitored, and communicated to staff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Specify beam control methodology 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Beam-on/beam-off criteria or adaptation logic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Demonstrate that treatment delivery is actively managed by motion data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3205F5-ED49-B7F3-3DE6-EDD103062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982" y="859702"/>
            <a:ext cx="4683758" cy="559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0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3247C3-0B26-7C3C-137D-19BFCAB4B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26" y="998548"/>
            <a:ext cx="6371547" cy="397597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ACD8E82-05EB-D073-0D80-A65FAA257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Exporting </a:t>
            </a:r>
            <a:r>
              <a:rPr lang="en-US" dirty="0" err="1"/>
              <a:t>AlignRT</a:t>
            </a:r>
            <a:r>
              <a:rPr lang="en-US" dirty="0"/>
              <a:t> Treatment Reports- Manual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96A8D-93D5-F434-7A8C-29617DAC2BF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6246" y="1447799"/>
            <a:ext cx="5135880" cy="450882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200" dirty="0"/>
              <a:t>Once configured, patients are filtered and listed alphabetically in the Reports browser under “Treatment Reports.”</a:t>
            </a:r>
          </a:p>
          <a:p>
            <a:r>
              <a:rPr lang="en-US" sz="2200" dirty="0"/>
              <a:t>If there are any reports for a patient, the Report button is enabled in the </a:t>
            </a:r>
            <a:r>
              <a:rPr lang="en-US" sz="2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Patient Browser Tile. </a:t>
            </a:r>
          </a:p>
          <a:p>
            <a:r>
              <a:rPr lang="en-US" sz="2200" dirty="0"/>
              <a:t>When opening from the Patient Browser, this brings you back into the </a:t>
            </a:r>
            <a:r>
              <a:rPr lang="en-US" sz="2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Reports Tile </a:t>
            </a:r>
            <a:r>
              <a:rPr lang="en-US" sz="2200" dirty="0"/>
              <a:t>showing the selected patient with their treatment reports listed.</a:t>
            </a:r>
          </a:p>
          <a:p>
            <a:r>
              <a:rPr lang="en-US" sz="2200" dirty="0"/>
              <a:t>Select the patient and click Report.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9B9E5A-FB07-EFAB-B6C1-2D8F6D8C8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433" y="5559439"/>
            <a:ext cx="6730567" cy="1298561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19AC731-5DC1-198F-E8F7-C544D439C242}"/>
              </a:ext>
            </a:extLst>
          </p:cNvPr>
          <p:cNvCxnSpPr>
            <a:cxnSpLocks/>
          </p:cNvCxnSpPr>
          <p:nvPr/>
        </p:nvCxnSpPr>
        <p:spPr>
          <a:xfrm>
            <a:off x="3768436" y="3269673"/>
            <a:ext cx="6761018" cy="26869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443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5A4578-84BB-32BA-A061-CFE15A1D5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Report Auto-Export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BCD481-3D0E-A2A7-7839-EDDCDA45C69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2920" y="1088730"/>
            <a:ext cx="5432633" cy="492800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800" dirty="0"/>
              <a:t>If your system is configured to automatically generate and export treatment reports, this will be done when a treatment session has ended. (No manual export necessary as shown on the last slide)</a:t>
            </a:r>
          </a:p>
          <a:p>
            <a:r>
              <a:rPr lang="en-US" sz="1800" dirty="0"/>
              <a:t>The icon beside the report indicates the status of exported files to your local drive.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CE057D-841F-C592-03B9-15EE7D7BB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382" y="3954390"/>
            <a:ext cx="641220" cy="22041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15C1B4-B2EE-6236-DE3B-0EA122D2F377}"/>
              </a:ext>
            </a:extLst>
          </p:cNvPr>
          <p:cNvSpPr txBox="1"/>
          <p:nvPr/>
        </p:nvSpPr>
        <p:spPr>
          <a:xfrm>
            <a:off x="6098453" y="678570"/>
            <a:ext cx="610061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b="1" i="1" dirty="0">
                <a:solidFill>
                  <a:srgbClr val="FF0000"/>
                </a:solidFill>
              </a:rPr>
              <a:t>Even when auto reporting is enabled, it’s difficult to receive appropriate access needed to configure the automation.</a:t>
            </a:r>
          </a:p>
          <a:p>
            <a:endParaRPr lang="en-US" sz="2000" b="1" i="1" dirty="0">
              <a:solidFill>
                <a:srgbClr val="FF0000"/>
              </a:solidFill>
            </a:endParaRPr>
          </a:p>
          <a:p>
            <a:r>
              <a:rPr lang="en-US" b="1" i="1" dirty="0">
                <a:solidFill>
                  <a:srgbClr val="FF0000"/>
                </a:solidFill>
              </a:rPr>
              <a:t>Because of this, retrieving </a:t>
            </a:r>
            <a:r>
              <a:rPr lang="en-US" b="1" i="1" dirty="0" err="1">
                <a:solidFill>
                  <a:srgbClr val="FF0000"/>
                </a:solidFill>
              </a:rPr>
              <a:t>AlignRT</a:t>
            </a:r>
            <a:r>
              <a:rPr lang="en-US" b="1" i="1" dirty="0">
                <a:solidFill>
                  <a:srgbClr val="FF0000"/>
                </a:solidFill>
              </a:rPr>
              <a:t> Treatment Reports becomes a manual process for most customers. </a:t>
            </a:r>
          </a:p>
          <a:p>
            <a:endParaRPr lang="en-US" sz="1600" b="1" i="1" dirty="0">
              <a:solidFill>
                <a:srgbClr val="FF0000"/>
              </a:solidFill>
            </a:endParaRPr>
          </a:p>
          <a:p>
            <a:r>
              <a:rPr lang="en-US" sz="1600" b="1" i="1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DF06DA-3C61-0DCB-E2C3-8B735F8B6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638" y="3029939"/>
            <a:ext cx="5432632" cy="34048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0A98C-BECC-8D7C-0F37-CE57DAD811B5}"/>
              </a:ext>
            </a:extLst>
          </p:cNvPr>
          <p:cNvSpPr txBox="1"/>
          <p:nvPr/>
        </p:nvSpPr>
        <p:spPr>
          <a:xfrm>
            <a:off x="6858000" y="4114800"/>
            <a:ext cx="45815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Report is in a queue waiting to be exported</a:t>
            </a:r>
          </a:p>
          <a:p>
            <a:endParaRPr lang="en-US" dirty="0"/>
          </a:p>
          <a:p>
            <a:r>
              <a:rPr lang="en-US" dirty="0"/>
              <a:t>Export successful</a:t>
            </a:r>
          </a:p>
          <a:p>
            <a:endParaRPr lang="en-US" dirty="0"/>
          </a:p>
          <a:p>
            <a:r>
              <a:rPr lang="en-US" dirty="0"/>
              <a:t>Report has not been exported</a:t>
            </a:r>
          </a:p>
          <a:p>
            <a:endParaRPr lang="en-US" dirty="0"/>
          </a:p>
          <a:p>
            <a:r>
              <a:rPr lang="en-US" dirty="0"/>
              <a:t>Export unsuccessful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A7F81A-15F7-7070-A186-E56908BE2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079" y="2914676"/>
            <a:ext cx="5156250" cy="8711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FEB132-F875-82C8-E879-C0F6E84385E6}"/>
              </a:ext>
            </a:extLst>
          </p:cNvPr>
          <p:cNvSpPr/>
          <p:nvPr/>
        </p:nvSpPr>
        <p:spPr>
          <a:xfrm>
            <a:off x="5789720" y="3943324"/>
            <a:ext cx="5835136" cy="25962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8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4F5F8-C645-2EC5-94F7-8A5324697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1A77-3D15-BFE3-0CE1-0A5BB761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16" y="287082"/>
            <a:ext cx="10381106" cy="314041"/>
          </a:xfrm>
        </p:spPr>
        <p:txBody>
          <a:bodyPr/>
          <a:lstStyle/>
          <a:p>
            <a:r>
              <a:rPr lang="en-US" dirty="0"/>
              <a:t>Avoid Manually Exporting Treatment Reports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994D1D-4CDD-44D7-C685-7B48C2F38664}"/>
              </a:ext>
            </a:extLst>
          </p:cNvPr>
          <p:cNvSpPr txBox="1"/>
          <p:nvPr/>
        </p:nvSpPr>
        <p:spPr>
          <a:xfrm>
            <a:off x="1579054" y="807816"/>
            <a:ext cx="956519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buSzPts val="1000"/>
              <a:tabLst>
                <a:tab pos="457200" algn="l"/>
              </a:tabLst>
            </a:pPr>
            <a:br>
              <a:rPr lang="en-US" sz="2400" dirty="0"/>
            </a:br>
            <a:r>
              <a:rPr lang="en-US" sz="2400" dirty="0"/>
              <a:t> Vision RT’s solution to automatic treatment reporting</a:t>
            </a:r>
          </a:p>
          <a:p>
            <a:pPr marR="0" lvl="0" algn="ctr">
              <a:buSzPts val="1000"/>
              <a:tabLst>
                <a:tab pos="457200" algn="l"/>
              </a:tabLst>
            </a:pPr>
            <a:endParaRPr lang="en-US" sz="2400" dirty="0"/>
          </a:p>
          <a:p>
            <a:pPr marR="0" lvl="0" algn="ctr">
              <a:buSzPts val="1000"/>
              <a:tabLst>
                <a:tab pos="457200" algn="l"/>
              </a:tabLst>
            </a:pPr>
            <a:endParaRPr lang="en-US" sz="2400" dirty="0"/>
          </a:p>
          <a:p>
            <a:pPr marR="0" lvl="0" algn="ctr">
              <a:buSzPts val="1000"/>
              <a:tabLst>
                <a:tab pos="457200" algn="l"/>
              </a:tabLst>
            </a:pPr>
            <a:endParaRPr lang="en-US" sz="2400" dirty="0"/>
          </a:p>
          <a:p>
            <a:pPr marR="0" lvl="0" algn="ctr">
              <a:buSzPts val="1000"/>
              <a:tabLst>
                <a:tab pos="457200" algn="l"/>
              </a:tabLst>
            </a:pPr>
            <a:r>
              <a:rPr lang="en-US" sz="2400" dirty="0"/>
              <a:t>Automates the transfer of AlignRT treatment reports directly into the OIS</a:t>
            </a:r>
          </a:p>
          <a:p>
            <a:pPr marR="0" lvl="0" algn="ctr">
              <a:buSzPts val="1000"/>
              <a:tabLst>
                <a:tab pos="457200" algn="l"/>
              </a:tabLst>
            </a:pPr>
            <a:br>
              <a:rPr lang="en-US" sz="2400" dirty="0"/>
            </a:br>
            <a:r>
              <a:rPr lang="en-US" sz="2400" dirty="0">
                <a:solidFill>
                  <a:srgbClr val="0070C0"/>
                </a:solidFill>
              </a:rPr>
              <a:t>Designed to support both: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/>
              <a:t>Clinical quality documentation</a:t>
            </a:r>
            <a:br>
              <a:rPr lang="en-US" sz="2400" dirty="0"/>
            </a:br>
            <a:r>
              <a:rPr lang="en-US" sz="2400" dirty="0"/>
              <a:t>Authorization and billing processes</a:t>
            </a:r>
          </a:p>
          <a:p>
            <a:pPr marR="0" lvl="0" algn="ctr">
              <a:buSzPts val="1000"/>
              <a:tabLst>
                <a:tab pos="457200" algn="l"/>
              </a:tabLst>
            </a:pPr>
            <a:br>
              <a:rPr lang="en-US" sz="2400" dirty="0"/>
            </a:br>
            <a:r>
              <a:rPr lang="en-US" sz="2400" dirty="0"/>
              <a:t>Eliminates manual exporting, reduces clicks, and ensures consistent documentation across patients</a:t>
            </a:r>
            <a:br>
              <a:rPr lang="en-US" sz="2400" dirty="0"/>
            </a:br>
            <a:r>
              <a:rPr lang="en-US" sz="2400" dirty="0">
                <a:highlight>
                  <a:srgbClr val="FFFF00"/>
                </a:highlight>
              </a:rPr>
              <a:t>turning SGRT documentation into a </a:t>
            </a:r>
            <a:r>
              <a:rPr lang="en-US" sz="2400" i="1" dirty="0">
                <a:highlight>
                  <a:srgbClr val="FFFF00"/>
                </a:highlight>
              </a:rPr>
              <a:t>background process</a:t>
            </a:r>
            <a:endParaRPr lang="en-US" sz="2400" b="1" dirty="0">
              <a:effectLst/>
              <a:highlight>
                <a:srgbClr val="FFFF00"/>
              </a:highlight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C06672-ADDC-97DF-12C7-D6DF88309798}"/>
              </a:ext>
            </a:extLst>
          </p:cNvPr>
          <p:cNvSpPr/>
          <p:nvPr/>
        </p:nvSpPr>
        <p:spPr>
          <a:xfrm>
            <a:off x="3028236" y="1624310"/>
            <a:ext cx="626816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2">
                    <a:lumMod val="75000"/>
                    <a:lumOff val="2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OIS Reports Module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81948-5EF2-C6D8-D30A-F6B041046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3478494"/>
            <a:ext cx="2990917" cy="9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64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8FC29C45-B0A6-53E1-C3E5-22E10F74D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419" y="286105"/>
            <a:ext cx="4837700" cy="6756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/>
              <a:t>SGRT ACCESSIBILITY: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Report/DATA Transfer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D2E8B6-62AE-7245-7266-2BAE9A190FD1}"/>
              </a:ext>
            </a:extLst>
          </p:cNvPr>
          <p:cNvCxnSpPr>
            <a:cxnSpLocks/>
          </p:cNvCxnSpPr>
          <p:nvPr/>
        </p:nvCxnSpPr>
        <p:spPr>
          <a:xfrm rot="5400000" flipV="1">
            <a:off x="7261073" y="731520"/>
            <a:ext cx="0" cy="53949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CF554FE-0D78-1CA5-387A-27A5E8EF9F74}"/>
              </a:ext>
            </a:extLst>
          </p:cNvPr>
          <p:cNvSpPr txBox="1"/>
          <p:nvPr/>
        </p:nvSpPr>
        <p:spPr>
          <a:xfrm>
            <a:off x="2354946" y="3740415"/>
            <a:ext cx="3731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Version 6+ AlignRT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(current)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8E95B-C0B7-592C-7D70-AEF6E7BCEE0A}"/>
              </a:ext>
            </a:extLst>
          </p:cNvPr>
          <p:cNvSpPr txBox="1"/>
          <p:nvPr/>
        </p:nvSpPr>
        <p:spPr>
          <a:xfrm>
            <a:off x="2331126" y="1249812"/>
            <a:ext cx="2992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Pre-Version 6 AlignRT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6A3063A-599D-36CD-45FF-206E62F44045}"/>
              </a:ext>
            </a:extLst>
          </p:cNvPr>
          <p:cNvGrpSpPr/>
          <p:nvPr/>
        </p:nvGrpSpPr>
        <p:grpSpPr>
          <a:xfrm>
            <a:off x="6060788" y="4280315"/>
            <a:ext cx="3802455" cy="1004490"/>
            <a:chOff x="6060788" y="3666853"/>
            <a:chExt cx="3802455" cy="100449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FC095C-A825-F61C-B767-A0AA9E78D3C9}"/>
                </a:ext>
              </a:extLst>
            </p:cNvPr>
            <p:cNvSpPr txBox="1"/>
            <p:nvPr/>
          </p:nvSpPr>
          <p:spPr>
            <a:xfrm>
              <a:off x="6060788" y="3666853"/>
              <a:ext cx="1060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MANUAL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555D030-F470-947A-492B-D3E79D85473E}"/>
                </a:ext>
              </a:extLst>
            </p:cNvPr>
            <p:cNvSpPr/>
            <p:nvPr/>
          </p:nvSpPr>
          <p:spPr>
            <a:xfrm>
              <a:off x="6104889" y="3975005"/>
              <a:ext cx="3748305" cy="69633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A823682E-AE7C-6141-1560-0D1CDDD455C7}"/>
                </a:ext>
              </a:extLst>
            </p:cNvPr>
            <p:cNvSpPr/>
            <p:nvPr/>
          </p:nvSpPr>
          <p:spPr>
            <a:xfrm>
              <a:off x="7661318" y="4171860"/>
              <a:ext cx="858484" cy="331114"/>
            </a:xfrm>
            <a:prstGeom prst="rightArrow">
              <a:avLst>
                <a:gd name="adj1" fmla="val 36021"/>
                <a:gd name="adj2" fmla="val 74463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98D573-8FA4-B3EC-CEE5-FB431C7444C9}"/>
                </a:ext>
              </a:extLst>
            </p:cNvPr>
            <p:cNvSpPr txBox="1"/>
            <p:nvPr/>
          </p:nvSpPr>
          <p:spPr>
            <a:xfrm>
              <a:off x="8607771" y="4093871"/>
              <a:ext cx="12554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OIS DOC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068BAA-5638-C206-A3E4-950875FD180A}"/>
                </a:ext>
              </a:extLst>
            </p:cNvPr>
            <p:cNvSpPr txBox="1"/>
            <p:nvPr/>
          </p:nvSpPr>
          <p:spPr>
            <a:xfrm>
              <a:off x="7719141" y="4001942"/>
              <a:ext cx="5116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PDF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32CFF9-AE89-DD34-3265-8CD7FF3A0DB5}"/>
                </a:ext>
              </a:extLst>
            </p:cNvPr>
            <p:cNvSpPr txBox="1"/>
            <p:nvPr/>
          </p:nvSpPr>
          <p:spPr>
            <a:xfrm>
              <a:off x="6218247" y="4078393"/>
              <a:ext cx="11794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FOLDER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DB0EE08-B77D-43E4-83E1-29139AE9EEE0}"/>
              </a:ext>
            </a:extLst>
          </p:cNvPr>
          <p:cNvGrpSpPr/>
          <p:nvPr/>
        </p:nvGrpSpPr>
        <p:grpSpPr>
          <a:xfrm>
            <a:off x="2813133" y="1723562"/>
            <a:ext cx="6176701" cy="1000130"/>
            <a:chOff x="2813133" y="1457342"/>
            <a:chExt cx="6176701" cy="100013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17B98D2-091D-1D1E-4B25-0A04F98CED15}"/>
                </a:ext>
              </a:extLst>
            </p:cNvPr>
            <p:cNvSpPr/>
            <p:nvPr/>
          </p:nvSpPr>
          <p:spPr>
            <a:xfrm>
              <a:off x="2836283" y="1761134"/>
              <a:ext cx="6153551" cy="69633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AlignRT Logo">
              <a:extLst>
                <a:ext uri="{FF2B5EF4-FFF2-40B4-BE49-F238E27FC236}">
                  <a16:creationId xmlns:a16="http://schemas.microsoft.com/office/drawing/2014/main" id="{89CDF3E4-14F7-F274-8403-9FCDFA30D7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11870" y="1853481"/>
              <a:ext cx="1255033" cy="488184"/>
            </a:xfrm>
            <a:prstGeom prst="rect">
              <a:avLst/>
            </a:prstGeom>
            <a:ln>
              <a:noFill/>
            </a:ln>
          </p:spPr>
        </p:pic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8ED824D8-1A15-FA2B-7F7A-BD9EFB1A38A5}"/>
                </a:ext>
              </a:extLst>
            </p:cNvPr>
            <p:cNvSpPr/>
            <p:nvPr/>
          </p:nvSpPr>
          <p:spPr>
            <a:xfrm>
              <a:off x="4392712" y="1957989"/>
              <a:ext cx="858484" cy="331114"/>
            </a:xfrm>
            <a:prstGeom prst="rightArrow">
              <a:avLst>
                <a:gd name="adj1" fmla="val 36021"/>
                <a:gd name="adj2" fmla="val 74463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7892DD8-0322-CDF9-BE74-F3740FD1C173}"/>
                </a:ext>
              </a:extLst>
            </p:cNvPr>
            <p:cNvSpPr txBox="1"/>
            <p:nvPr/>
          </p:nvSpPr>
          <p:spPr>
            <a:xfrm>
              <a:off x="5339165" y="1880000"/>
              <a:ext cx="11794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FOLDER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206F9C6-2CD6-AE09-4E56-CE781FF149EC}"/>
                </a:ext>
              </a:extLst>
            </p:cNvPr>
            <p:cNvSpPr txBox="1"/>
            <p:nvPr/>
          </p:nvSpPr>
          <p:spPr>
            <a:xfrm>
              <a:off x="4450535" y="1788071"/>
              <a:ext cx="5116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PDF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CE5CD8A-F3AE-ADA3-F534-8C0A1C4F1FD1}"/>
                </a:ext>
              </a:extLst>
            </p:cNvPr>
            <p:cNvSpPr txBox="1"/>
            <p:nvPr/>
          </p:nvSpPr>
          <p:spPr>
            <a:xfrm>
              <a:off x="2813133" y="1457342"/>
              <a:ext cx="1060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MANUAL</a:t>
              </a:r>
            </a:p>
          </p:txBody>
        </p:sp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736B3DC2-E540-AB60-9738-F5901A0BABDA}"/>
                </a:ext>
              </a:extLst>
            </p:cNvPr>
            <p:cNvSpPr/>
            <p:nvPr/>
          </p:nvSpPr>
          <p:spPr>
            <a:xfrm>
              <a:off x="6658583" y="1956637"/>
              <a:ext cx="858484" cy="331114"/>
            </a:xfrm>
            <a:prstGeom prst="rightArrow">
              <a:avLst>
                <a:gd name="adj1" fmla="val 36021"/>
                <a:gd name="adj2" fmla="val 74463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BEB5C8-7EB0-46E0-5600-C273448BA719}"/>
                </a:ext>
              </a:extLst>
            </p:cNvPr>
            <p:cNvSpPr txBox="1"/>
            <p:nvPr/>
          </p:nvSpPr>
          <p:spPr>
            <a:xfrm>
              <a:off x="6716406" y="1786719"/>
              <a:ext cx="5116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PDF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389DF05-3876-7B1E-1F76-8DEAA5E324BE}"/>
                </a:ext>
              </a:extLst>
            </p:cNvPr>
            <p:cNvSpPr txBox="1"/>
            <p:nvPr/>
          </p:nvSpPr>
          <p:spPr>
            <a:xfrm>
              <a:off x="7656995" y="1878131"/>
              <a:ext cx="12554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OIS DOC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7D185D8-E2C8-8A70-805F-4554246AC6B3}"/>
              </a:ext>
            </a:extLst>
          </p:cNvPr>
          <p:cNvSpPr txBox="1"/>
          <p:nvPr/>
        </p:nvSpPr>
        <p:spPr>
          <a:xfrm>
            <a:off x="2964062" y="6543870"/>
            <a:ext cx="2792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Aria is a trademark of Siemens.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91E6710-08DC-FB59-A78A-AB5F173354FC}"/>
              </a:ext>
            </a:extLst>
          </p:cNvPr>
          <p:cNvGrpSpPr/>
          <p:nvPr/>
        </p:nvGrpSpPr>
        <p:grpSpPr>
          <a:xfrm>
            <a:off x="9117964" y="1674557"/>
            <a:ext cx="2086012" cy="1377229"/>
            <a:chOff x="9117964" y="1408337"/>
            <a:chExt cx="2086012" cy="1377229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FF75DA02-7BF3-3FFD-E804-146F14663603}"/>
                </a:ext>
              </a:extLst>
            </p:cNvPr>
            <p:cNvSpPr/>
            <p:nvPr/>
          </p:nvSpPr>
          <p:spPr>
            <a:xfrm>
              <a:off x="9249933" y="1756450"/>
              <a:ext cx="1954043" cy="69633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D293441-7F83-13EC-1306-335765C6AF01}"/>
                </a:ext>
              </a:extLst>
            </p:cNvPr>
            <p:cNvSpPr txBox="1"/>
            <p:nvPr/>
          </p:nvSpPr>
          <p:spPr>
            <a:xfrm>
              <a:off x="9958553" y="1749586"/>
              <a:ext cx="120097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TIMELINE</a:t>
              </a:r>
            </a:p>
          </p:txBody>
        </p:sp>
        <p:sp>
          <p:nvSpPr>
            <p:cNvPr id="45" name="Cross 44">
              <a:extLst>
                <a:ext uri="{FF2B5EF4-FFF2-40B4-BE49-F238E27FC236}">
                  <a16:creationId xmlns:a16="http://schemas.microsoft.com/office/drawing/2014/main" id="{AB04CBB8-A754-3707-FE6F-4E76A5A6B260}"/>
                </a:ext>
              </a:extLst>
            </p:cNvPr>
            <p:cNvSpPr/>
            <p:nvPr/>
          </p:nvSpPr>
          <p:spPr>
            <a:xfrm rot="2700000">
              <a:off x="9392547" y="1798822"/>
              <a:ext cx="640080" cy="640080"/>
            </a:xfrm>
            <a:prstGeom prst="plus">
              <a:avLst>
                <a:gd name="adj" fmla="val 45143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61F1D58-7D64-45A7-0932-58CD1F803009}"/>
                </a:ext>
              </a:extLst>
            </p:cNvPr>
            <p:cNvCxnSpPr/>
            <p:nvPr/>
          </p:nvCxnSpPr>
          <p:spPr>
            <a:xfrm>
              <a:off x="9117964" y="1408337"/>
              <a:ext cx="0" cy="137722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58B92DA-5F58-D544-5AA3-6CDC915EB104}"/>
              </a:ext>
            </a:extLst>
          </p:cNvPr>
          <p:cNvGrpSpPr/>
          <p:nvPr/>
        </p:nvGrpSpPr>
        <p:grpSpPr>
          <a:xfrm>
            <a:off x="10002791" y="4272558"/>
            <a:ext cx="2103380" cy="1377229"/>
            <a:chOff x="10002791" y="3659096"/>
            <a:chExt cx="2103380" cy="1377229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F517C18-E5EC-7B38-262A-0C3B76C7D498}"/>
                </a:ext>
              </a:extLst>
            </p:cNvPr>
            <p:cNvSpPr/>
            <p:nvPr/>
          </p:nvSpPr>
          <p:spPr>
            <a:xfrm>
              <a:off x="10152128" y="3978084"/>
              <a:ext cx="1954043" cy="69633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D912C1-2FF8-344B-D247-8DA2AD1F66CC}"/>
                </a:ext>
              </a:extLst>
            </p:cNvPr>
            <p:cNvSpPr txBox="1"/>
            <p:nvPr/>
          </p:nvSpPr>
          <p:spPr>
            <a:xfrm>
              <a:off x="10860748" y="3971220"/>
              <a:ext cx="120097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TIMELINE</a:t>
              </a:r>
            </a:p>
          </p:txBody>
        </p:sp>
        <p:sp>
          <p:nvSpPr>
            <p:cNvPr id="42" name="Cross 41">
              <a:extLst>
                <a:ext uri="{FF2B5EF4-FFF2-40B4-BE49-F238E27FC236}">
                  <a16:creationId xmlns:a16="http://schemas.microsoft.com/office/drawing/2014/main" id="{3314EB82-3725-833C-40B8-498DD73083C6}"/>
                </a:ext>
              </a:extLst>
            </p:cNvPr>
            <p:cNvSpPr/>
            <p:nvPr/>
          </p:nvSpPr>
          <p:spPr>
            <a:xfrm rot="2700000">
              <a:off x="10294742" y="4020456"/>
              <a:ext cx="640080" cy="640080"/>
            </a:xfrm>
            <a:prstGeom prst="plus">
              <a:avLst>
                <a:gd name="adj" fmla="val 45143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49A1A78-DE6D-FA68-1B7B-67AA6B829838}"/>
                </a:ext>
              </a:extLst>
            </p:cNvPr>
            <p:cNvCxnSpPr/>
            <p:nvPr/>
          </p:nvCxnSpPr>
          <p:spPr>
            <a:xfrm>
              <a:off x="10002791" y="3659096"/>
              <a:ext cx="0" cy="137722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13A8592-FD45-1B04-B7BC-70B345DFB258}"/>
              </a:ext>
            </a:extLst>
          </p:cNvPr>
          <p:cNvGrpSpPr/>
          <p:nvPr/>
        </p:nvGrpSpPr>
        <p:grpSpPr>
          <a:xfrm>
            <a:off x="5275238" y="5322764"/>
            <a:ext cx="1706236" cy="686354"/>
            <a:chOff x="5275238" y="5021819"/>
            <a:chExt cx="1706236" cy="686354"/>
          </a:xfrm>
        </p:grpSpPr>
        <p:sp>
          <p:nvSpPr>
            <p:cNvPr id="54" name="Arrow: Curved Up 53">
              <a:extLst>
                <a:ext uri="{FF2B5EF4-FFF2-40B4-BE49-F238E27FC236}">
                  <a16:creationId xmlns:a16="http://schemas.microsoft.com/office/drawing/2014/main" id="{3A3DFA66-DFA6-46FF-7D95-6653F41AA77D}"/>
                </a:ext>
              </a:extLst>
            </p:cNvPr>
            <p:cNvSpPr/>
            <p:nvPr/>
          </p:nvSpPr>
          <p:spPr>
            <a:xfrm>
              <a:off x="5721345" y="5021819"/>
              <a:ext cx="678886" cy="307773"/>
            </a:xfrm>
            <a:prstGeom prst="curvedUp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709AE47-1C0B-7875-B589-EE35BB02FF1A}"/>
                </a:ext>
              </a:extLst>
            </p:cNvPr>
            <p:cNvSpPr txBox="1"/>
            <p:nvPr/>
          </p:nvSpPr>
          <p:spPr>
            <a:xfrm>
              <a:off x="5275238" y="5338841"/>
              <a:ext cx="170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Manual Transfer</a:t>
              </a:r>
            </a:p>
          </p:txBody>
        </p:sp>
      </p:grpSp>
      <p:pic>
        <p:nvPicPr>
          <p:cNvPr id="57" name="AlignRT Logo">
            <a:extLst>
              <a:ext uri="{FF2B5EF4-FFF2-40B4-BE49-F238E27FC236}">
                <a16:creationId xmlns:a16="http://schemas.microsoft.com/office/drawing/2014/main" id="{668BC555-E84C-CA15-4161-CF1D2C54AB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9065" y="269823"/>
            <a:ext cx="1255033" cy="488184"/>
          </a:xfrm>
          <a:prstGeom prst="rect">
            <a:avLst/>
          </a:prstGeom>
          <a:ln>
            <a:noFill/>
          </a:ln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D6DEFA12-EB69-8519-2035-0D59021C5F94}"/>
              </a:ext>
            </a:extLst>
          </p:cNvPr>
          <p:cNvGrpSpPr/>
          <p:nvPr/>
        </p:nvGrpSpPr>
        <p:grpSpPr>
          <a:xfrm>
            <a:off x="2206094" y="4291890"/>
            <a:ext cx="3759880" cy="1285991"/>
            <a:chOff x="2206094" y="4291890"/>
            <a:chExt cx="3759880" cy="128599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81CB261-9064-C124-AFE2-4D9B4421493D}"/>
                </a:ext>
              </a:extLst>
            </p:cNvPr>
            <p:cNvGrpSpPr/>
            <p:nvPr/>
          </p:nvGrpSpPr>
          <p:grpSpPr>
            <a:xfrm>
              <a:off x="2206094" y="4291890"/>
              <a:ext cx="3759880" cy="1000130"/>
              <a:chOff x="2206094" y="3678428"/>
              <a:chExt cx="3759880" cy="1000130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7BA0F403-840A-3F8D-54D4-E78CB683877E}"/>
                  </a:ext>
                </a:extLst>
              </p:cNvPr>
              <p:cNvSpPr/>
              <p:nvPr/>
            </p:nvSpPr>
            <p:spPr>
              <a:xfrm>
                <a:off x="2217669" y="3982220"/>
                <a:ext cx="3748305" cy="69633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rgbClr val="17477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" name="AlignRT Logo">
                <a:extLst>
                  <a:ext uri="{FF2B5EF4-FFF2-40B4-BE49-F238E27FC236}">
                    <a16:creationId xmlns:a16="http://schemas.microsoft.com/office/drawing/2014/main" id="{B26E3BBC-3558-82D8-CA8E-785411EED9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293256" y="4074567"/>
                <a:ext cx="1255033" cy="488184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1" name="Arrow: Right 10">
                <a:extLst>
                  <a:ext uri="{FF2B5EF4-FFF2-40B4-BE49-F238E27FC236}">
                    <a16:creationId xmlns:a16="http://schemas.microsoft.com/office/drawing/2014/main" id="{B7F600C0-D80B-0170-0394-135A8AF04AF6}"/>
                  </a:ext>
                </a:extLst>
              </p:cNvPr>
              <p:cNvSpPr/>
              <p:nvPr/>
            </p:nvSpPr>
            <p:spPr>
              <a:xfrm>
                <a:off x="3774098" y="4179075"/>
                <a:ext cx="858484" cy="331114"/>
              </a:xfrm>
              <a:prstGeom prst="rightArrow">
                <a:avLst>
                  <a:gd name="adj1" fmla="val 36021"/>
                  <a:gd name="adj2" fmla="val 74463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465FAF-F19E-D224-5E28-5DD0DDFC1E88}"/>
                  </a:ext>
                </a:extLst>
              </p:cNvPr>
              <p:cNvSpPr txBox="1"/>
              <p:nvPr/>
            </p:nvSpPr>
            <p:spPr>
              <a:xfrm>
                <a:off x="4720551" y="4101086"/>
                <a:ext cx="11794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FOLDER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9350C1-B687-4DA7-6D01-7C88B2F988B5}"/>
                  </a:ext>
                </a:extLst>
              </p:cNvPr>
              <p:cNvSpPr txBox="1"/>
              <p:nvPr/>
            </p:nvSpPr>
            <p:spPr>
              <a:xfrm>
                <a:off x="3831921" y="4009157"/>
                <a:ext cx="5116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PDF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C315AF-46AD-CF23-A712-733C77F1281E}"/>
                  </a:ext>
                </a:extLst>
              </p:cNvPr>
              <p:cNvSpPr txBox="1"/>
              <p:nvPr/>
            </p:nvSpPr>
            <p:spPr>
              <a:xfrm>
                <a:off x="2206094" y="3678428"/>
                <a:ext cx="7339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7477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AUTO</a:t>
                </a: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E9DEF49-4327-7B38-FBBF-0B6E3C5D0EEF}"/>
                </a:ext>
              </a:extLst>
            </p:cNvPr>
            <p:cNvSpPr txBox="1"/>
            <p:nvPr/>
          </p:nvSpPr>
          <p:spPr>
            <a:xfrm>
              <a:off x="2573053" y="5239327"/>
              <a:ext cx="31506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7477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AlignRT Automatic Report Export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133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Vision RT 2024 Ligh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itles template 202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C50F3E8E-A39E-9D40-8610-EE4FE1FEECD7}" vid="{49632672-D1BE-1C40-8962-05BB44AE07E4}"/>
    </a:ext>
  </a:extLst>
</a:theme>
</file>

<file path=ppt/theme/theme3.xml><?xml version="1.0" encoding="utf-8"?>
<a:theme xmlns:a="http://schemas.openxmlformats.org/drawingml/2006/main" name="3_Vision RT 2024 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sion RT 2024 PTT template" id="{31E45635-1EA3-41F8-8794-0BF75D54F126}" vid="{7B8A1D9A-FE8E-4CF1-9AC1-2D06550EE9F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EF6233F1A4454E83E93B600856952D" ma:contentTypeVersion="19" ma:contentTypeDescription="Create a new document." ma:contentTypeScope="" ma:versionID="ad48464a1710b7ecdbb5be6fd5bbaf71">
  <xsd:schema xmlns:xsd="http://www.w3.org/2001/XMLSchema" xmlns:xs="http://www.w3.org/2001/XMLSchema" xmlns:p="http://schemas.microsoft.com/office/2006/metadata/properties" xmlns:ns2="450fd652-ac6c-4174-973b-5ebd28b89b9c" xmlns:ns3="cb6dd64d-0952-40ce-b267-ad887f313862" targetNamespace="http://schemas.microsoft.com/office/2006/metadata/properties" ma:root="true" ma:fieldsID="57fe7f6998fe301cb0e592b243bb6798" ns2:_="" ns3:_="">
    <xsd:import namespace="450fd652-ac6c-4174-973b-5ebd28b89b9c"/>
    <xsd:import namespace="cb6dd64d-0952-40ce-b267-ad887f31386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fd652-ac6c-4174-973b-5ebd28b89b9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61b1790-1dc8-4440-bbac-d8f3a0978dec}" ma:internalName="TaxCatchAll" ma:showField="CatchAllData" ma:web="450fd652-ac6c-4174-973b-5ebd28b89b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dd64d-0952-40ce-b267-ad887f3138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48c1ec4-1234-4036-8ddf-aa19d5b59b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0fd652-ac6c-4174-973b-5ebd28b89b9c" xsi:nil="true"/>
    <lcf76f155ced4ddcb4097134ff3c332f xmlns="cb6dd64d-0952-40ce-b267-ad887f313862">
      <Terms xmlns="http://schemas.microsoft.com/office/infopath/2007/PartnerControls"/>
    </lcf76f155ced4ddcb4097134ff3c332f>
    <SharedWithUsers xmlns="450fd652-ac6c-4174-973b-5ebd28b89b9c">
      <UserInfo>
        <DisplayName>Adil Baig</DisplayName>
        <AccountId>68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B324208-76CF-4846-9EB0-FF56D50750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F9287C-0468-4F63-A172-04CE946BD8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0fd652-ac6c-4174-973b-5ebd28b89b9c"/>
    <ds:schemaRef ds:uri="cb6dd64d-0952-40ce-b267-ad887f3138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A6E48A-E706-43AB-B0EB-760509FE73E6}">
  <ds:schemaRefs>
    <ds:schemaRef ds:uri="http://purl.org/dc/elements/1.1/"/>
    <ds:schemaRef ds:uri="http://www.w3.org/XML/1998/namespace"/>
    <ds:schemaRef ds:uri="cb6dd64d-0952-40ce-b267-ad887f313862"/>
    <ds:schemaRef ds:uri="450fd652-ac6c-4174-973b-5ebd28b89b9c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Bianca</Template>
  <TotalTime>11383</TotalTime>
  <Words>974</Words>
  <Application>Microsoft Office PowerPoint</Application>
  <PresentationFormat>Widescreen</PresentationFormat>
  <Paragraphs>150</Paragraphs>
  <Slides>12</Slides>
  <Notes>12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Vision RT 2024 Light</vt:lpstr>
      <vt:lpstr>1_Titles template 2024</vt:lpstr>
      <vt:lpstr>3_Vision RT 2024 Dark</vt:lpstr>
      <vt:lpstr>AlignRT Treatment Reports</vt:lpstr>
      <vt:lpstr>AlignRT From Start To Finish</vt:lpstr>
      <vt:lpstr>AlignRT Treatment Reports</vt:lpstr>
      <vt:lpstr>Treatment Report Configuration</vt:lpstr>
      <vt:lpstr>ASTRO AMM Model Policy Draft</vt:lpstr>
      <vt:lpstr>Exporting AlignRT Treatment Reports- Manual Process</vt:lpstr>
      <vt:lpstr>Treatment Report Auto-Export</vt:lpstr>
      <vt:lpstr>Avoid Manually Exporting Treatment Reports</vt:lpstr>
      <vt:lpstr>SGRT ACCESSIBILITY: Report/DATA Transfer</vt:lpstr>
      <vt:lpstr>OIS REPORTS™ MODULE</vt:lpstr>
      <vt:lpstr>Frequently Asked Questions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Bianca Banoo</dc:creator>
  <cp:lastModifiedBy>Sarah Hetherington</cp:lastModifiedBy>
  <cp:revision>11</cp:revision>
  <cp:lastPrinted>2025-06-04T02:29:26Z</cp:lastPrinted>
  <dcterms:created xsi:type="dcterms:W3CDTF">2023-01-26T09:30:32Z</dcterms:created>
  <dcterms:modified xsi:type="dcterms:W3CDTF">2026-08-14T14:50:43Z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0x010100A7EF6233F1A4454E83E93B600856952D</vt:lpwstr>
  </property>
  <property fmtid="{D5CDD505-2E9C-101B-9397-08002B2CF9AE}" pid="3" name="MediaServiceImageTags">
    <vt:lpwstr/>
  </property>
  <property fmtid="{D5CDD505-2E9C-101B-9397-08002B2CF9AE}" pid="4" name="MSIP_Label_a54fae0e-8813-4ac6-85fb-1cc70cce737f_Enabled">
    <vt:lpwstr>true</vt:lpwstr>
  </property>
  <property fmtid="{D5CDD505-2E9C-101B-9397-08002B2CF9AE}" pid="5" name="MSIP_Label_a54fae0e-8813-4ac6-85fb-1cc70cce737f_SetDate">
    <vt:lpwstr>2024-11-18T15:45:30Z</vt:lpwstr>
  </property>
  <property fmtid="{D5CDD505-2E9C-101B-9397-08002B2CF9AE}" pid="6" name="MSIP_Label_a54fae0e-8813-4ac6-85fb-1cc70cce737f_Method">
    <vt:lpwstr>Standard</vt:lpwstr>
  </property>
  <property fmtid="{D5CDD505-2E9C-101B-9397-08002B2CF9AE}" pid="7" name="MSIP_Label_a54fae0e-8813-4ac6-85fb-1cc70cce737f_Name">
    <vt:lpwstr>defa4170-0d19-0005-0004-bc88714345d2</vt:lpwstr>
  </property>
  <property fmtid="{D5CDD505-2E9C-101B-9397-08002B2CF9AE}" pid="8" name="MSIP_Label_a54fae0e-8813-4ac6-85fb-1cc70cce737f_SiteId">
    <vt:lpwstr>1ab1dc98-6ebd-4bd6-ab7b-282733886435</vt:lpwstr>
  </property>
  <property fmtid="{D5CDD505-2E9C-101B-9397-08002B2CF9AE}" pid="9" name="MSIP_Label_a54fae0e-8813-4ac6-85fb-1cc70cce737f_ActionId">
    <vt:lpwstr>da84475b-5616-4a8f-a264-6d2275db5991</vt:lpwstr>
  </property>
  <property fmtid="{D5CDD505-2E9C-101B-9397-08002B2CF9AE}" pid="10" name="MSIP_Label_a54fae0e-8813-4ac6-85fb-1cc70cce737f_ContentBits">
    <vt:lpwstr>0</vt:lpwstr>
  </property>
</Properties>
</file>